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9"/>
  </p:notesMasterIdLst>
  <p:sldIdLst>
    <p:sldId id="256" r:id="rId2"/>
    <p:sldId id="257" r:id="rId3"/>
    <p:sldId id="259" r:id="rId4"/>
    <p:sldId id="261" r:id="rId5"/>
    <p:sldId id="297" r:id="rId6"/>
    <p:sldId id="307" r:id="rId7"/>
    <p:sldId id="310" r:id="rId8"/>
    <p:sldId id="300" r:id="rId9"/>
    <p:sldId id="308" r:id="rId10"/>
    <p:sldId id="309" r:id="rId11"/>
    <p:sldId id="311" r:id="rId12"/>
    <p:sldId id="331" r:id="rId13"/>
    <p:sldId id="301" r:id="rId14"/>
    <p:sldId id="313" r:id="rId15"/>
    <p:sldId id="315" r:id="rId16"/>
    <p:sldId id="316" r:id="rId17"/>
    <p:sldId id="317" r:id="rId18"/>
    <p:sldId id="330" r:id="rId19"/>
    <p:sldId id="318" r:id="rId20"/>
    <p:sldId id="319" r:id="rId21"/>
    <p:sldId id="320" r:id="rId22"/>
    <p:sldId id="321" r:id="rId23"/>
    <p:sldId id="322" r:id="rId24"/>
    <p:sldId id="323" r:id="rId25"/>
    <p:sldId id="324" r:id="rId26"/>
    <p:sldId id="325" r:id="rId27"/>
    <p:sldId id="332" r:id="rId28"/>
    <p:sldId id="333" r:id="rId29"/>
    <p:sldId id="328" r:id="rId30"/>
    <p:sldId id="326" r:id="rId31"/>
    <p:sldId id="327" r:id="rId32"/>
    <p:sldId id="329"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98"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mbria" panose="02040503050406030204" pitchFamily="18" charset="0"/>
      <p:regular r:id="rId74"/>
      <p:bold r:id="rId75"/>
      <p:italic r:id="rId76"/>
      <p:boldItalic r:id="rId77"/>
    </p:embeddedFont>
    <p:embeddedFont>
      <p:font typeface="Cambria Math" panose="02040503050406030204" pitchFamily="18" charset="0"/>
      <p:regular r:id="rId78"/>
    </p:embeddedFont>
    <p:embeddedFont>
      <p:font typeface="Karla" pitchFamily="2" charset="0"/>
      <p:regular r:id="rId79"/>
      <p:bold r:id="rId80"/>
      <p:italic r:id="rId81"/>
      <p:boldItalic r:id="rId82"/>
    </p:embeddedFont>
    <p:embeddedFont>
      <p:font typeface="Microsoft Sans Serif" panose="020B0604020202020204" pitchFamily="34" charset="0"/>
      <p:regular r:id="rId83"/>
    </p:embeddedFont>
    <p:embeddedFont>
      <p:font typeface="Montserrat" panose="000005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34A"/>
    <a:srgbClr val="054A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C08C98-0C33-4979-9066-DB2A27208FE7}">
  <a:tblStyle styleId="{79C08C98-0C33-4979-9066-DB2A27208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DE2C2F-567E-4F96-A390-5F3BA85D3C1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82"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73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19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969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29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902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75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70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67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299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13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00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130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31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917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63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973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237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35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44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44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907688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2907688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917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870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dfa04b8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dfa04b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fa04b8e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fa04b8e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dfa04b8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dfa04b8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dfa04b8e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dfa04b8e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dfa04b8e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dfa04b8e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dfa04b8e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dfa04b8e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bdfa04b8e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bdfa04b8e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bdfa04b8e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bdfa04b8e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bdfa04b8e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bdfa04b8e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97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dfa04b8e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dfa04b8e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850c82be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850c82be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3527fe84f_17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3527fe84f_17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2569be68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2569be68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7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09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1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34045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BLANK_1">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34943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1_2">
    <p:spTree>
      <p:nvGrpSpPr>
        <p:cNvPr id="1" name="Shape 18"/>
        <p:cNvGrpSpPr/>
        <p:nvPr/>
      </p:nvGrpSpPr>
      <p:grpSpPr>
        <a:xfrm>
          <a:off x="0" y="0"/>
          <a:ext cx="0" cy="0"/>
          <a:chOff x="0" y="0"/>
          <a:chExt cx="0" cy="0"/>
        </a:xfrm>
      </p:grpSpPr>
      <p:sp>
        <p:nvSpPr>
          <p:cNvPr id="19" name="Google Shape;19;p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3" name="Google Shape;23;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ig image">
  <p:cSld name="TITLE_1_2_1">
    <p:spTree>
      <p:nvGrpSpPr>
        <p:cNvPr id="1" name="Shape 24"/>
        <p:cNvGrpSpPr/>
        <p:nvPr/>
      </p:nvGrpSpPr>
      <p:grpSpPr>
        <a:xfrm>
          <a:off x="0" y="0"/>
          <a:ext cx="0" cy="0"/>
          <a:chOff x="0" y="0"/>
          <a:chExt cx="0" cy="0"/>
        </a:xfrm>
      </p:grpSpPr>
      <p:sp>
        <p:nvSpPr>
          <p:cNvPr id="25" name="Google Shape;25;p5"/>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 name="Google Shape;28;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7"/>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9" name="Google Shape;39;p7"/>
          <p:cNvSpPr txBox="1">
            <a:spLocks noGrp="1"/>
          </p:cNvSpPr>
          <p:nvPr>
            <p:ph type="body" idx="1"/>
          </p:nvPr>
        </p:nvSpPr>
        <p:spPr>
          <a:xfrm>
            <a:off x="838250" y="2419350"/>
            <a:ext cx="5324100" cy="22557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5" name="Google Shape;45;p8"/>
          <p:cNvSpPr txBox="1">
            <a:spLocks noGrp="1"/>
          </p:cNvSpPr>
          <p:nvPr>
            <p:ph type="body" idx="1"/>
          </p:nvPr>
        </p:nvSpPr>
        <p:spPr>
          <a:xfrm>
            <a:off x="841001" y="2492425"/>
            <a:ext cx="2671800" cy="24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6" name="Google Shape;46;p8"/>
          <p:cNvSpPr txBox="1">
            <a:spLocks noGrp="1"/>
          </p:cNvSpPr>
          <p:nvPr>
            <p:ph type="body" idx="2"/>
          </p:nvPr>
        </p:nvSpPr>
        <p:spPr>
          <a:xfrm>
            <a:off x="3673842" y="2492425"/>
            <a:ext cx="2671800" cy="24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2" name="Google Shape;52;p9"/>
          <p:cNvSpPr txBox="1">
            <a:spLocks noGrp="1"/>
          </p:cNvSpPr>
          <p:nvPr>
            <p:ph type="body" idx="1"/>
          </p:nvPr>
        </p:nvSpPr>
        <p:spPr>
          <a:xfrm>
            <a:off x="841000"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9"/>
          <p:cNvSpPr txBox="1">
            <a:spLocks noGrp="1"/>
          </p:cNvSpPr>
          <p:nvPr>
            <p:ph type="body" idx="2"/>
          </p:nvPr>
        </p:nvSpPr>
        <p:spPr>
          <a:xfrm>
            <a:off x="2931575"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4" name="Google Shape;54;p9"/>
          <p:cNvSpPr txBox="1">
            <a:spLocks noGrp="1"/>
          </p:cNvSpPr>
          <p:nvPr>
            <p:ph type="body" idx="3"/>
          </p:nvPr>
        </p:nvSpPr>
        <p:spPr>
          <a:xfrm>
            <a:off x="5022150"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200"/>
              <a:buNone/>
              <a:defRPr sz="1200"/>
            </a:lvl1pPr>
          </a:lstStyle>
          <a:p>
            <a:endParaRPr/>
          </a:p>
        </p:txBody>
      </p:sp>
      <p:sp>
        <p:nvSpPr>
          <p:cNvPr id="65" name="Google Shape;65;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884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1pPr>
            <a:lvl2pPr lvl="1">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2pPr>
            <a:lvl3pPr lvl="2">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3pPr>
            <a:lvl4pPr lvl="3">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4pPr>
            <a:lvl5pPr lvl="4">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5pPr>
            <a:lvl6pPr lvl="5">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6pPr>
            <a:lvl7pPr lvl="6">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7pPr>
            <a:lvl8pPr lvl="7">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8pPr>
            <a:lvl9pPr lvl="8">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2495550"/>
            <a:ext cx="5185200" cy="22557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marL="914400" lvl="1"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marL="1371600" lvl="2"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marL="1828800" lvl="3"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marL="2286000" lvl="4"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marL="2743200" lvl="5"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marL="3200400" lvl="6"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marL="3657600" lvl="7"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marL="4114800" lvl="8"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a:solidFill>
                  <a:schemeClr val="lt1"/>
                </a:solidFill>
                <a:latin typeface="Montserrat"/>
                <a:ea typeface="Montserrat"/>
                <a:cs typeface="Montserrat"/>
                <a:sym typeface="Montserrat"/>
              </a:defRPr>
            </a:lvl1pPr>
            <a:lvl2pPr lvl="1" algn="r">
              <a:buNone/>
              <a:defRPr sz="1200">
                <a:solidFill>
                  <a:schemeClr val="lt1"/>
                </a:solidFill>
                <a:latin typeface="Montserrat"/>
                <a:ea typeface="Montserrat"/>
                <a:cs typeface="Montserrat"/>
                <a:sym typeface="Montserrat"/>
              </a:defRPr>
            </a:lvl2pPr>
            <a:lvl3pPr lvl="2" algn="r">
              <a:buNone/>
              <a:defRPr sz="1200">
                <a:solidFill>
                  <a:schemeClr val="lt1"/>
                </a:solidFill>
                <a:latin typeface="Montserrat"/>
                <a:ea typeface="Montserrat"/>
                <a:cs typeface="Montserrat"/>
                <a:sym typeface="Montserrat"/>
              </a:defRPr>
            </a:lvl3pPr>
            <a:lvl4pPr lvl="3" algn="r">
              <a:buNone/>
              <a:defRPr sz="1200">
                <a:solidFill>
                  <a:schemeClr val="lt1"/>
                </a:solidFill>
                <a:latin typeface="Montserrat"/>
                <a:ea typeface="Montserrat"/>
                <a:cs typeface="Montserrat"/>
                <a:sym typeface="Montserrat"/>
              </a:defRPr>
            </a:lvl4pPr>
            <a:lvl5pPr lvl="4" algn="r">
              <a:buNone/>
              <a:defRPr sz="1200">
                <a:solidFill>
                  <a:schemeClr val="lt1"/>
                </a:solidFill>
                <a:latin typeface="Montserrat"/>
                <a:ea typeface="Montserrat"/>
                <a:cs typeface="Montserrat"/>
                <a:sym typeface="Montserrat"/>
              </a:defRPr>
            </a:lvl5pPr>
            <a:lvl6pPr lvl="5" algn="r">
              <a:buNone/>
              <a:defRPr sz="1200">
                <a:solidFill>
                  <a:schemeClr val="lt1"/>
                </a:solidFill>
                <a:latin typeface="Montserrat"/>
                <a:ea typeface="Montserrat"/>
                <a:cs typeface="Montserrat"/>
                <a:sym typeface="Montserrat"/>
              </a:defRPr>
            </a:lvl6pPr>
            <a:lvl7pPr lvl="6" algn="r">
              <a:buNone/>
              <a:defRPr sz="1200">
                <a:solidFill>
                  <a:schemeClr val="lt1"/>
                </a:solidFill>
                <a:latin typeface="Montserrat"/>
                <a:ea typeface="Montserrat"/>
                <a:cs typeface="Montserrat"/>
                <a:sym typeface="Montserrat"/>
              </a:defRPr>
            </a:lvl7pPr>
            <a:lvl8pPr lvl="7" algn="r">
              <a:buNone/>
              <a:defRPr sz="1200">
                <a:solidFill>
                  <a:schemeClr val="lt1"/>
                </a:solidFill>
                <a:latin typeface="Montserrat"/>
                <a:ea typeface="Montserrat"/>
                <a:cs typeface="Montserrat"/>
                <a:sym typeface="Montserrat"/>
              </a:defRPr>
            </a:lvl8pPr>
            <a:lvl9pPr lvl="8" algn="r">
              <a:buNone/>
              <a:defRPr sz="12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deathtothestockphoto.com/wp-content/uploads/DeathtotheStockPhoto-License.pdf" TargetMode="External"/><Relationship Id="rId4" Type="http://schemas.openxmlformats.org/officeDocument/2006/relationships/hyperlink" Target="http://deathtothestockphoto.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ontsquirrel.com/fonts/montserrat"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www.fontsquirrel.com/fonts/karl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648299" y="3404550"/>
            <a:ext cx="3757445" cy="118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rPr>
              <a:t>PROGETTO</a:t>
            </a:r>
            <a:br>
              <a:rPr lang="en"/>
            </a:br>
            <a:r>
              <a:rPr lang="en">
                <a:solidFill>
                  <a:srgbClr val="8BC34A"/>
                </a:solidFill>
              </a:rPr>
              <a:t>PMCSN </a:t>
            </a:r>
            <a:r>
              <a:rPr lang="en" sz="1800">
                <a:solidFill>
                  <a:srgbClr val="8BC34A"/>
                </a:solidFill>
              </a:rPr>
              <a:t>a.a.2021/22</a:t>
            </a:r>
            <a:br>
              <a:rPr lang="en" sz="1800">
                <a:solidFill>
                  <a:srgbClr val="8BC34A"/>
                </a:solidFill>
              </a:rPr>
            </a:br>
            <a:br>
              <a:rPr lang="en">
                <a:solidFill>
                  <a:srgbClr val="8BC34A"/>
                </a:solidFill>
              </a:rPr>
            </a:br>
            <a:r>
              <a:rPr lang="en">
                <a:solidFill>
                  <a:schemeClr val="tx1"/>
                </a:solidFill>
              </a:rPr>
              <a:t>Gestione di un cinema</a:t>
            </a:r>
            <a:br>
              <a:rPr lang="en">
                <a:solidFill>
                  <a:schemeClr val="tx1"/>
                </a:solidFill>
              </a:rPr>
            </a:br>
            <a:br>
              <a:rPr lang="en">
                <a:solidFill>
                  <a:srgbClr val="8BC34A"/>
                </a:solidFill>
              </a:rPr>
            </a:br>
            <a:r>
              <a:rPr lang="en" sz="1800">
                <a:solidFill>
                  <a:srgbClr val="8BC34A"/>
                </a:solidFill>
              </a:rPr>
              <a:t>Appetito Giulio </a:t>
            </a:r>
            <a:br>
              <a:rPr lang="en" sz="1800">
                <a:solidFill>
                  <a:srgbClr val="8BC34A"/>
                </a:solidFill>
              </a:rPr>
            </a:br>
            <a:r>
              <a:rPr lang="en" sz="1800">
                <a:solidFill>
                  <a:srgbClr val="8BC34A"/>
                </a:solidFill>
              </a:rPr>
              <a:t>Brinati Anastasia</a:t>
            </a:r>
            <a:endParaRPr sz="1800">
              <a:solidFill>
                <a:srgbClr val="8BC34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160810"/>
                <a:ext cx="6141281" cy="3492690"/>
              </a:xfrm>
              <a:prstGeom prst="rect">
                <a:avLst/>
              </a:prstGeom>
            </p:spPr>
            <p:txBody>
              <a:bodyPr spcFirstLastPara="1" wrap="square" lIns="91425" tIns="91425" rIns="91425" bIns="91425" anchor="t" anchorCtr="0">
                <a:noAutofit/>
              </a:bodyPr>
              <a:lstStyle/>
              <a:p>
                <a:pPr lvl="0"/>
                <a:r>
                  <a:rPr lang="it-IT" sz="1400">
                    <a:solidFill>
                      <a:schemeClr val="tx1"/>
                    </a:solidFill>
                  </a:rPr>
                  <a:t>I </a:t>
                </a:r>
                <a:r>
                  <a:rPr lang="it-IT" sz="1400" b="1">
                    <a:solidFill>
                      <a:schemeClr val="tx1"/>
                    </a:solidFill>
                  </a:rPr>
                  <a:t>tassi medi di arrivo </a:t>
                </a:r>
                <a:r>
                  <a:rPr lang="it-IT" sz="1400">
                    <a:solidFill>
                      <a:schemeClr val="tx1"/>
                    </a:solidFill>
                  </a:rPr>
                  <a:t>sono stati ottenuti dividendo il numero totale di utenti atteso (di ciascuna fascia oraria) per i 60 minuti di operatività della biglietteria:</a:t>
                </a:r>
              </a:p>
              <a:p>
                <a:pPr marL="584200" lvl="1" indent="0" algn="ctr">
                  <a:buNone/>
                </a:pPr>
                <a:r>
                  <a:rPr lang="it-IT" sz="1400" b="1">
                    <a:solidFill>
                      <a:schemeClr val="tx1"/>
                    </a:solidFill>
                    <a:effectLst/>
                    <a:ea typeface="Microsoft Sans Serif" panose="020B0604020202020204" pitchFamily="34" charset="0"/>
                  </a:rPr>
                  <a:t>	</a:t>
                </a:r>
                <a14:m>
                  <m:oMath xmlns:m="http://schemas.openxmlformats.org/officeDocument/2006/math">
                    <m:sSub>
                      <m:sSubPr>
                        <m:ctrlPr>
                          <a:rPr lang="it-IT" sz="1400" b="1" i="1" smtClean="0">
                            <a:solidFill>
                              <a:schemeClr val="tx1"/>
                            </a:solidFill>
                            <a:effectLst/>
                            <a:latin typeface="Cambria Math" panose="02040503050406030204" pitchFamily="18" charset="0"/>
                            <a:ea typeface="Microsoft Sans Serif" panose="020B0604020202020204" pitchFamily="34" charset="0"/>
                          </a:rPr>
                        </m:ctrlPr>
                      </m:sSubPr>
                      <m:e>
                        <m:r>
                          <m:rPr>
                            <m:sty m:val="p"/>
                          </m:rPr>
                          <a:rPr lang="el-GR" sz="1400" b="1" i="1" smtClean="0">
                            <a:solidFill>
                              <a:schemeClr val="tx1"/>
                            </a:solidFill>
                            <a:effectLst/>
                            <a:latin typeface="Cambria Math" panose="02040503050406030204" pitchFamily="18" charset="0"/>
                            <a:ea typeface="Microsoft Sans Serif" panose="020B0604020202020204" pitchFamily="34" charset="0"/>
                          </a:rPr>
                          <m:t>λ</m:t>
                        </m:r>
                      </m:e>
                      <m:sub>
                        <m:r>
                          <a:rPr lang="it-IT" sz="1400" b="1" i="1" smtClean="0">
                            <a:solidFill>
                              <a:schemeClr val="tx1"/>
                            </a:solidFill>
                            <a:effectLst/>
                            <a:latin typeface="Cambria Math" panose="02040503050406030204" pitchFamily="18" charset="0"/>
                            <a:ea typeface="Microsoft Sans Serif" panose="020B0604020202020204" pitchFamily="34" charset="0"/>
                          </a:rPr>
                          <m:t>𝟏</m:t>
                        </m:r>
                      </m:sub>
                    </m:sSub>
                    <m:r>
                      <a:rPr lang="it-IT" sz="1400" b="1" i="1" smtClean="0">
                        <a:solidFill>
                          <a:schemeClr val="tx1"/>
                        </a:solidFill>
                        <a:effectLst/>
                        <a:latin typeface="Cambria Math" panose="02040503050406030204" pitchFamily="18" charset="0"/>
                        <a:ea typeface="Microsoft Sans Serif" panose="020B0604020202020204" pitchFamily="34" charset="0"/>
                      </a:rPr>
                      <m:t>=</m:t>
                    </m:r>
                    <m:r>
                      <m:rPr>
                        <m:nor/>
                      </m:rPr>
                      <a:rPr lang="it-IT" sz="1400"/>
                      <m:t>(170 + 10 + 250) / 60 = </m:t>
                    </m:r>
                    <m:r>
                      <m:rPr>
                        <m:nor/>
                      </m:rPr>
                      <a:rPr lang="it-IT" sz="1400" smtClean="0">
                        <a:solidFill>
                          <a:schemeClr val="accent1"/>
                        </a:solidFill>
                      </a:rPr>
                      <m:t>7.166</m:t>
                    </m:r>
                    <m:r>
                      <m:rPr>
                        <m:nor/>
                      </m:rPr>
                      <a:rPr lang="it-IT" sz="1400"/>
                      <m:t> </m:t>
                    </m:r>
                    <m:r>
                      <m:rPr>
                        <m:nor/>
                      </m:rPr>
                      <a:rPr lang="it-IT" sz="1400"/>
                      <m:t>arrivi</m:t>
                    </m:r>
                    <m:r>
                      <m:rPr>
                        <m:nor/>
                      </m:rPr>
                      <a:rPr lang="it-IT" sz="1400"/>
                      <m:t>/</m:t>
                    </m:r>
                    <m:r>
                      <m:rPr>
                        <m:nor/>
                      </m:rPr>
                      <a:rPr lang="it-IT" sz="1400"/>
                      <m:t>min</m:t>
                    </m:r>
                  </m:oMath>
                </a14:m>
                <a:endParaRPr lang="it-IT" sz="1400" b="0"/>
              </a:p>
              <a:p>
                <a:pPr marL="584200" lvl="1" indent="0" algn="ctr">
                  <a:buNone/>
                </a:pPr>
                <a:r>
                  <a:rPr lang="it-IT" sz="1400">
                    <a:solidFill>
                      <a:schemeClr val="tx1"/>
                    </a:solidFill>
                    <a:ea typeface="Microsoft Sans Serif" panose="020B0604020202020204" pitchFamily="34" charset="0"/>
                  </a:rPr>
                  <a:t>	   </a:t>
                </a:r>
                <a14:m>
                  <m:oMath xmlns:m="http://schemas.openxmlformats.org/officeDocument/2006/math">
                    <m:sSub>
                      <m:sSubPr>
                        <m:ctrlPr>
                          <a:rPr lang="it-IT" sz="1400" b="1" i="1">
                            <a:solidFill>
                              <a:schemeClr val="tx1"/>
                            </a:solidFill>
                            <a:latin typeface="Cambria Math" panose="02040503050406030204" pitchFamily="18" charset="0"/>
                            <a:ea typeface="Microsoft Sans Serif" panose="020B0604020202020204" pitchFamily="34" charset="0"/>
                          </a:rPr>
                        </m:ctrlPr>
                      </m:sSubPr>
                      <m:e>
                        <m:r>
                          <m:rPr>
                            <m:sty m:val="p"/>
                          </m:rPr>
                          <a:rPr lang="el-GR" sz="1400" b="1" i="1">
                            <a:solidFill>
                              <a:schemeClr val="tx1"/>
                            </a:solidFill>
                            <a:latin typeface="Cambria Math" panose="02040503050406030204" pitchFamily="18" charset="0"/>
                            <a:ea typeface="Microsoft Sans Serif" panose="020B0604020202020204" pitchFamily="34" charset="0"/>
                          </a:rPr>
                          <m:t>λ</m:t>
                        </m:r>
                      </m:e>
                      <m:sub>
                        <m:r>
                          <a:rPr lang="it-IT" sz="1400" b="1" i="1" smtClean="0">
                            <a:solidFill>
                              <a:schemeClr val="tx1"/>
                            </a:solidFill>
                            <a:latin typeface="Cambria Math" panose="02040503050406030204" pitchFamily="18" charset="0"/>
                            <a:ea typeface="Microsoft Sans Serif" panose="020B0604020202020204" pitchFamily="34" charset="0"/>
                          </a:rPr>
                          <m:t>𝟐</m:t>
                        </m:r>
                      </m:sub>
                    </m:sSub>
                    <m:r>
                      <a:rPr lang="it-IT" sz="1400" b="1" i="1" smtClean="0">
                        <a:solidFill>
                          <a:schemeClr val="tx1"/>
                        </a:solidFill>
                        <a:latin typeface="Cambria Math" panose="02040503050406030204" pitchFamily="18" charset="0"/>
                        <a:ea typeface="Microsoft Sans Serif" panose="020B0604020202020204" pitchFamily="34" charset="0"/>
                      </a:rPr>
                      <m:t>=</m:t>
                    </m:r>
                    <m:r>
                      <m:rPr>
                        <m:nor/>
                      </m:rPr>
                      <a:rPr lang="it-IT" sz="1400"/>
                      <m:t>(70 + 20 + 300) / 60 = </m:t>
                    </m:r>
                    <m:r>
                      <m:rPr>
                        <m:nor/>
                      </m:rPr>
                      <a:rPr lang="it-IT" sz="1400" smtClean="0">
                        <a:solidFill>
                          <a:schemeClr val="accent1"/>
                        </a:solidFill>
                      </a:rPr>
                      <m:t>6.500</m:t>
                    </m:r>
                    <m:r>
                      <m:rPr>
                        <m:nor/>
                      </m:rPr>
                      <a:rPr lang="it-IT" sz="1400"/>
                      <m:t> </m:t>
                    </m:r>
                    <m:r>
                      <m:rPr>
                        <m:nor/>
                      </m:rPr>
                      <a:rPr lang="it-IT" sz="1400"/>
                      <m:t>arrivi</m:t>
                    </m:r>
                    <m:r>
                      <m:rPr>
                        <m:nor/>
                      </m:rPr>
                      <a:rPr lang="it-IT" sz="1400"/>
                      <m:t>/</m:t>
                    </m:r>
                    <m:r>
                      <m:rPr>
                        <m:nor/>
                      </m:rPr>
                      <a:rPr lang="it-IT" sz="1400"/>
                      <m:t>min</m:t>
                    </m:r>
                  </m:oMath>
                </a14:m>
                <a:r>
                  <a:rPr lang="it-IT" sz="1400" b="1">
                    <a:solidFill>
                      <a:schemeClr val="tx1"/>
                    </a:solidFill>
                    <a:ea typeface="Microsoft Sans Serif" panose="020B0604020202020204" pitchFamily="34" charset="0"/>
                  </a:rPr>
                  <a:t>	</a:t>
                </a:r>
              </a:p>
              <a:p>
                <a:pPr marL="584200" lvl="1" indent="0" algn="ctr">
                  <a:buNone/>
                </a:pPr>
                <a:r>
                  <a:rPr lang="it-IT" sz="1400" b="1">
                    <a:solidFill>
                      <a:schemeClr val="tx1"/>
                    </a:solidFill>
                    <a:ea typeface="Microsoft Sans Serif" panose="020B0604020202020204" pitchFamily="34" charset="0"/>
                  </a:rPr>
                  <a:t>	 </a:t>
                </a:r>
                <a14:m>
                  <m:oMath xmlns:m="http://schemas.openxmlformats.org/officeDocument/2006/math">
                    <m:sSub>
                      <m:sSubPr>
                        <m:ctrlPr>
                          <a:rPr lang="it-IT" sz="1400" b="1" i="1">
                            <a:solidFill>
                              <a:schemeClr val="tx1"/>
                            </a:solidFill>
                            <a:latin typeface="Cambria Math" panose="02040503050406030204" pitchFamily="18" charset="0"/>
                            <a:ea typeface="Microsoft Sans Serif" panose="020B0604020202020204" pitchFamily="34" charset="0"/>
                          </a:rPr>
                        </m:ctrlPr>
                      </m:sSubPr>
                      <m:e>
                        <m:r>
                          <m:rPr>
                            <m:sty m:val="p"/>
                          </m:rPr>
                          <a:rPr lang="el-GR" sz="1400" b="1" i="1">
                            <a:solidFill>
                              <a:schemeClr val="tx1"/>
                            </a:solidFill>
                            <a:latin typeface="Cambria Math" panose="02040503050406030204" pitchFamily="18" charset="0"/>
                            <a:ea typeface="Microsoft Sans Serif" panose="020B0604020202020204" pitchFamily="34" charset="0"/>
                          </a:rPr>
                          <m:t>λ</m:t>
                        </m:r>
                      </m:e>
                      <m:sub>
                        <m:r>
                          <a:rPr lang="it-IT" sz="1400" b="1" i="1" smtClean="0">
                            <a:solidFill>
                              <a:schemeClr val="tx1"/>
                            </a:solidFill>
                            <a:latin typeface="Cambria Math" panose="02040503050406030204" pitchFamily="18" charset="0"/>
                            <a:ea typeface="Microsoft Sans Serif" panose="020B0604020202020204" pitchFamily="34" charset="0"/>
                          </a:rPr>
                          <m:t>𝟑</m:t>
                        </m:r>
                      </m:sub>
                    </m:sSub>
                    <m:r>
                      <a:rPr lang="it-IT" sz="1400" b="1" i="1">
                        <a:solidFill>
                          <a:schemeClr val="tx1"/>
                        </a:solidFill>
                        <a:latin typeface="Cambria Math" panose="02040503050406030204" pitchFamily="18" charset="0"/>
                        <a:ea typeface="Microsoft Sans Serif" panose="020B0604020202020204" pitchFamily="34" charset="0"/>
                      </a:rPr>
                      <m:t>=</m:t>
                    </m:r>
                    <m:r>
                      <m:rPr>
                        <m:nor/>
                      </m:rPr>
                      <a:rPr lang="it-IT" sz="1400"/>
                      <m:t>(30 + 80 + 200) / 60 = </m:t>
                    </m:r>
                    <m:r>
                      <m:rPr>
                        <m:nor/>
                      </m:rPr>
                      <a:rPr lang="it-IT" sz="1400" smtClean="0">
                        <a:solidFill>
                          <a:schemeClr val="accent1"/>
                        </a:solidFill>
                      </a:rPr>
                      <m:t>5.166</m:t>
                    </m:r>
                    <m:r>
                      <m:rPr>
                        <m:nor/>
                      </m:rPr>
                      <a:rPr lang="it-IT" sz="1400"/>
                      <m:t> </m:t>
                    </m:r>
                    <m:r>
                      <m:rPr>
                        <m:nor/>
                      </m:rPr>
                      <a:rPr lang="it-IT" sz="1400"/>
                      <m:t>arrivi</m:t>
                    </m:r>
                    <m:r>
                      <m:rPr>
                        <m:nor/>
                      </m:rPr>
                      <a:rPr lang="it-IT" sz="1400"/>
                      <m:t>/</m:t>
                    </m:r>
                    <m:r>
                      <m:rPr>
                        <m:nor/>
                      </m:rPr>
                      <a:rPr lang="it-IT" sz="1400"/>
                      <m:t>min</m:t>
                    </m:r>
                  </m:oMath>
                </a14:m>
                <a:endParaRPr lang="it-IT" sz="1400">
                  <a:solidFill>
                    <a:schemeClr val="tx1"/>
                  </a:solidFill>
                  <a:latin typeface="Karla" pitchFamily="2" charset="0"/>
                </a:endParaRPr>
              </a:p>
              <a:p>
                <a:pPr marL="584200" lvl="1" indent="0" algn="ctr">
                  <a:buNone/>
                </a:pPr>
                <a:endParaRPr lang="it-IT" sz="1400">
                  <a:solidFill>
                    <a:schemeClr val="tx1"/>
                  </a:solidFill>
                  <a:latin typeface="Karla" pitchFamily="2" charset="0"/>
                </a:endParaRPr>
              </a:p>
              <a:p>
                <a:pPr lvl="0"/>
                <a:r>
                  <a:rPr lang="it-IT" sz="1400">
                    <a:solidFill>
                      <a:schemeClr val="tx1"/>
                    </a:solidFill>
                  </a:rPr>
                  <a:t>I </a:t>
                </a:r>
                <a:r>
                  <a:rPr lang="it-IT" sz="1400" b="1">
                    <a:solidFill>
                      <a:schemeClr val="tx1"/>
                    </a:solidFill>
                  </a:rPr>
                  <a:t>tassi medi di servizio </a:t>
                </a:r>
                <a:r>
                  <a:rPr lang="it-IT" sz="1400">
                    <a:solidFill>
                      <a:schemeClr val="tx1"/>
                    </a:solidFill>
                  </a:rPr>
                  <a:t>sono stati ottenuti calcolando l’inverso dei tempi medi di servizio attesi:                 </a:t>
                </a:r>
              </a:p>
              <a:p>
                <a:pPr marL="127000" indent="0" algn="ctr">
                  <a:buNone/>
                </a:pPr>
                <a:r>
                  <a:rPr lang="it-IT" sz="1400">
                    <a:solidFill>
                      <a:schemeClr val="tx1"/>
                    </a:solidFill>
                  </a:rPr>
                  <a:t>	</a:t>
                </a:r>
                <a:r>
                  <a:rPr lang="it-IT" sz="1400" b="1" i="1">
                    <a:effectLst/>
                    <a:latin typeface="Cambria" panose="02040503050406030204" pitchFamily="18" charset="0"/>
                    <a:ea typeface="Microsoft Sans Serif" panose="020B0604020202020204" pitchFamily="34" charset="0"/>
                    <a:cs typeface="Cambria" panose="02040503050406030204" pitchFamily="18" charset="0"/>
                  </a:rPr>
                  <a:t> </a:t>
                </a:r>
                <a14:m>
                  <m:oMath xmlns:m="http://schemas.openxmlformats.org/officeDocument/2006/math">
                    <m:sSub>
                      <m:sSubPr>
                        <m:ctrlPr>
                          <a:rPr lang="it-IT" sz="1400" i="1" smtClean="0">
                            <a:effectLst/>
                            <a:latin typeface="Cambria Math" panose="02040503050406030204" pitchFamily="18" charset="0"/>
                            <a:ea typeface="Microsoft Sans Serif" panose="020B0604020202020204" pitchFamily="34" charset="0"/>
                          </a:rPr>
                        </m:ctrlPr>
                      </m:sSubPr>
                      <m:e>
                        <m:r>
                          <a:rPr lang="el-GR" sz="1400" b="0" i="1">
                            <a:solidFill>
                              <a:schemeClr val="tx1"/>
                            </a:solidFill>
                            <a:latin typeface="Cambria Math" panose="02040503050406030204" pitchFamily="18" charset="0"/>
                            <a:ea typeface="Microsoft Sans Serif" panose="020B0604020202020204" pitchFamily="34" charset="0"/>
                          </a:rPr>
                          <m:t>𝜇</m:t>
                        </m:r>
                      </m:e>
                      <m:sub>
                        <m:r>
                          <a:rPr lang="it-IT" sz="1400" b="0" i="1" smtClean="0">
                            <a:effectLst/>
                            <a:latin typeface="Cambria Math" panose="02040503050406030204" pitchFamily="18" charset="0"/>
                            <a:ea typeface="Microsoft Sans Serif" panose="020B0604020202020204" pitchFamily="34" charset="0"/>
                          </a:rPr>
                          <m:t>𝑏𝑖𝑔𝑙𝑖𝑒𝑡𝑡𝑒𝑟𝑖𝑎</m:t>
                        </m:r>
                      </m:sub>
                    </m:sSub>
                  </m:oMath>
                </a14:m>
                <a:r>
                  <a:rPr lang="it-IT" sz="1400">
                    <a:effectLst/>
                    <a:latin typeface="Karla" pitchFamily="2" charset="0"/>
                    <a:ea typeface="Microsoft Sans Serif" panose="020B0604020202020204" pitchFamily="34" charset="0"/>
                    <a:cs typeface="Times New Roman" panose="02020603050405020304" pitchFamily="18" charset="0"/>
                  </a:rPr>
                  <a:t>= </a:t>
                </a:r>
                <a:r>
                  <a:rPr lang="it-IT" sz="1400">
                    <a:latin typeface="Karla" pitchFamily="2" charset="0"/>
                  </a:rPr>
                  <a:t>1 utente /(7/24 min) = </a:t>
                </a:r>
                <a:r>
                  <a:rPr lang="it-IT" sz="1400">
                    <a:solidFill>
                      <a:schemeClr val="accent1"/>
                    </a:solidFill>
                    <a:latin typeface="Karla" pitchFamily="2" charset="0"/>
                  </a:rPr>
                  <a:t>3.428</a:t>
                </a:r>
                <a:r>
                  <a:rPr lang="it-IT" sz="1400">
                    <a:latin typeface="Karla" pitchFamily="2" charset="0"/>
                  </a:rPr>
                  <a:t> utenti/min</a:t>
                </a:r>
                <a:r>
                  <a:rPr lang="it-IT" sz="1400">
                    <a:effectLst/>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𝑐𝑜𝑛𝑡𝑟𝑜𝑙𝑙𝑜</m:t>
                        </m:r>
                      </m:sub>
                    </m:sSub>
                  </m:oMath>
                </a14:m>
                <a:r>
                  <a:rPr lang="it-IT" sz="1400">
                    <a:latin typeface="Karla" pitchFamily="2" charset="0"/>
                    <a:ea typeface="Microsoft Sans Serif" panose="020B0604020202020204" pitchFamily="34" charset="0"/>
                    <a:cs typeface="Times New Roman" panose="02020603050405020304" pitchFamily="18" charset="0"/>
                  </a:rPr>
                  <a:t>= </a:t>
                </a:r>
                <a:r>
                  <a:rPr lang="it-IT" sz="1400">
                    <a:latin typeface="Karla" pitchFamily="2" charset="0"/>
                  </a:rPr>
                  <a:t>1 utente/ (9/60 minuti) = </a:t>
                </a:r>
                <a:r>
                  <a:rPr lang="it-IT" sz="1400">
                    <a:solidFill>
                      <a:schemeClr val="accent1"/>
                    </a:solidFill>
                    <a:latin typeface="Karla" pitchFamily="2" charset="0"/>
                  </a:rPr>
                  <a:t>6.667 </a:t>
                </a:r>
                <a:r>
                  <a:rPr lang="it-IT" sz="1400">
                    <a:latin typeface="Karla" pitchFamily="2" charset="0"/>
                  </a:rPr>
                  <a:t>utenti/min</a:t>
                </a:r>
                <a:r>
                  <a:rPr lang="it-IT" sz="1400">
                    <a:latin typeface="Karla" pitchFamily="2" charset="0"/>
                    <a:ea typeface="Microsoft Sans Serif" panose="020B0604020202020204" pitchFamily="34" charset="0"/>
                    <a:cs typeface="Times New Roman" panose="02020603050405020304" pitchFamily="18" charset="0"/>
                  </a:rPr>
                  <a:t>,</a:t>
                </a:r>
              </a:p>
              <a:p>
                <a:pPr marL="127000" indent="0" algn="ctr">
                  <a:buNone/>
                </a:pPr>
                <a:r>
                  <a:rPr lang="it-IT" sz="1400">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𝑘𝑖𝑜𝑠𝑘</m:t>
                        </m:r>
                      </m:sub>
                    </m:sSub>
                  </m:oMath>
                </a14:m>
                <a:r>
                  <a:rPr lang="it-IT" sz="1400">
                    <a:latin typeface="Karla" pitchFamily="2" charset="0"/>
                    <a:ea typeface="Microsoft Sans Serif" panose="020B0604020202020204" pitchFamily="34" charset="0"/>
                    <a:cs typeface="Times New Roman" panose="02020603050405020304" pitchFamily="18" charset="0"/>
                  </a:rPr>
                  <a:t>= 1 utente/(1/6 min)= </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6.0</a:t>
                </a:r>
                <a:r>
                  <a:rPr lang="it-IT" sz="1400">
                    <a:latin typeface="Karla" pitchFamily="2" charset="0"/>
                    <a:ea typeface="Microsoft Sans Serif" panose="020B0604020202020204" pitchFamily="34" charset="0"/>
                    <a:cs typeface="Times New Roman" panose="02020603050405020304" pitchFamily="18" charset="0"/>
                  </a:rPr>
                  <a:t> job/min,</a:t>
                </a:r>
              </a:p>
              <a:p>
                <a:pPr marL="127000" indent="0" algn="ctr">
                  <a:buNone/>
                </a:pPr>
                <a:r>
                  <a:rPr lang="it-IT" sz="1400">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𝑓𝑜𝑜𝑑𝐴𝑟𝑒𝑎</m:t>
                        </m:r>
                      </m:sub>
                    </m:sSub>
                  </m:oMath>
                </a14:m>
                <a:r>
                  <a:rPr lang="it-IT" sz="1400">
                    <a:latin typeface="Karla" pitchFamily="2" charset="0"/>
                    <a:ea typeface="Microsoft Sans Serif" panose="020B0604020202020204" pitchFamily="34" charset="0"/>
                    <a:cs typeface="Times New Roman" panose="02020603050405020304" pitchFamily="18" charset="0"/>
                  </a:rPr>
                  <a:t>= 1 utente/(1/2 min)=</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2.0</a:t>
                </a:r>
                <a:r>
                  <a:rPr lang="it-IT" sz="1400">
                    <a:latin typeface="Karla" pitchFamily="2" charset="0"/>
                    <a:ea typeface="Microsoft Sans Serif" panose="020B0604020202020204" pitchFamily="34" charset="0"/>
                    <a:cs typeface="Times New Roman" panose="02020603050405020304" pitchFamily="18" charset="0"/>
                  </a:rPr>
                  <a:t> job/min, </a:t>
                </a:r>
              </a:p>
              <a:p>
                <a:pPr marL="127000" indent="0" algn="ctr">
                  <a:buNone/>
                </a:pP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𝑔𝑎𝑑𝑔𝑒𝑡𝑠𝐴𝑟𝑒𝑎</m:t>
                        </m:r>
                      </m:sub>
                    </m:sSub>
                  </m:oMath>
                </a14:m>
                <a:r>
                  <a:rPr lang="it-IT" sz="1400">
                    <a:latin typeface="Karla" pitchFamily="2" charset="0"/>
                    <a:ea typeface="Microsoft Sans Serif" panose="020B0604020202020204" pitchFamily="34" charset="0"/>
                    <a:cs typeface="Times New Roman" panose="02020603050405020304" pitchFamily="18" charset="0"/>
                  </a:rPr>
                  <a:t>= 1/(3/4 min)=</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1.333 </a:t>
                </a:r>
                <a:r>
                  <a:rPr lang="it-IT" sz="1400">
                    <a:latin typeface="Karla" pitchFamily="2" charset="0"/>
                    <a:ea typeface="Microsoft Sans Serif" panose="020B0604020202020204" pitchFamily="34" charset="0"/>
                    <a:cs typeface="Times New Roman" panose="02020603050405020304" pitchFamily="18" charset="0"/>
                  </a:rPr>
                  <a:t>job/min</a:t>
                </a:r>
              </a:p>
              <a:p>
                <a:pPr marL="127000" indent="0">
                  <a:buNone/>
                </a:pP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160810"/>
                <a:ext cx="6141281" cy="3492690"/>
              </a:xfrm>
              <a:prstGeom prst="rect">
                <a:avLst/>
              </a:prstGeom>
              <a:blipFill>
                <a:blip r:embed="rId3"/>
                <a:stretch>
                  <a:fillRect r="-695" b="-5236"/>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677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689872" cy="3492690"/>
          </a:xfrm>
          <a:prstGeom prst="rect">
            <a:avLst/>
          </a:prstGeom>
        </p:spPr>
        <p:txBody>
          <a:bodyPr spcFirstLastPara="1" wrap="square" lIns="91425" tIns="91425" rIns="91425" bIns="91425" anchor="t" anchorCtr="0">
            <a:noAutofit/>
          </a:bodyPr>
          <a:lstStyle/>
          <a:p>
            <a:pPr lvl="0"/>
            <a:r>
              <a:rPr lang="it-IT" sz="1400" dirty="0">
                <a:solidFill>
                  <a:schemeClr val="tx1"/>
                </a:solidFill>
              </a:rPr>
              <a:t>Le </a:t>
            </a:r>
            <a:r>
              <a:rPr lang="it-IT" sz="1400" b="1" dirty="0">
                <a:solidFill>
                  <a:schemeClr val="tx1"/>
                </a:solidFill>
              </a:rPr>
              <a:t>probabilità di </a:t>
            </a:r>
            <a:r>
              <a:rPr lang="it-IT" sz="1400" b="1" dirty="0" err="1">
                <a:solidFill>
                  <a:schemeClr val="tx1"/>
                </a:solidFill>
              </a:rPr>
              <a:t>routing</a:t>
            </a:r>
            <a:r>
              <a:rPr lang="it-IT" sz="1400" b="1" dirty="0">
                <a:solidFill>
                  <a:schemeClr val="tx1"/>
                </a:solidFill>
              </a:rPr>
              <a:t> </a:t>
            </a:r>
            <a:r>
              <a:rPr lang="it-IT" sz="1400" dirty="0">
                <a:solidFill>
                  <a:schemeClr val="tx1"/>
                </a:solidFill>
              </a:rPr>
              <a:t>sono state ottenute a partire dai dati forniti dall’intervistato </a:t>
            </a:r>
          </a:p>
          <a:p>
            <a:pPr lvl="0"/>
            <a:r>
              <a:rPr lang="it-IT" sz="1400" dirty="0">
                <a:solidFill>
                  <a:schemeClr val="tx1"/>
                </a:solidFill>
              </a:rPr>
              <a:t>Per quanto riguarda la </a:t>
            </a:r>
            <a:r>
              <a:rPr lang="it-IT" sz="1400" b="1" dirty="0">
                <a:solidFill>
                  <a:schemeClr val="tx1"/>
                </a:solidFill>
              </a:rPr>
              <a:t>gadgets area </a:t>
            </a:r>
            <a:r>
              <a:rPr lang="it-IT" sz="1400" dirty="0">
                <a:solidFill>
                  <a:schemeClr val="tx1"/>
                </a:solidFill>
              </a:rPr>
              <a:t>è stato necessario supporre una distinzione tra gli utenti che vi si recano direttamente e chi dopo aver sostato all’area food</a:t>
            </a:r>
          </a:p>
          <a:p>
            <a:pPr lvl="0"/>
            <a:r>
              <a:rPr lang="it-IT" sz="1400" dirty="0">
                <a:solidFill>
                  <a:schemeClr val="tx1"/>
                </a:solidFill>
              </a:rPr>
              <a:t>Ogni fascia oraria è caratterizzata da una differente </a:t>
            </a:r>
            <a:r>
              <a:rPr lang="it-IT" sz="1400" b="1" dirty="0">
                <a:solidFill>
                  <a:schemeClr val="tx1"/>
                </a:solidFill>
              </a:rPr>
              <a:t>matrice di </a:t>
            </a:r>
            <a:r>
              <a:rPr lang="it-IT" sz="1400" b="1" dirty="0" err="1">
                <a:solidFill>
                  <a:schemeClr val="tx1"/>
                </a:solidFill>
              </a:rPr>
              <a:t>routing</a:t>
            </a:r>
            <a:endParaRPr lang="it-IT" sz="1400" b="1" dirty="0">
              <a:solidFill>
                <a:schemeClr val="tx1"/>
              </a:solidFill>
            </a:endParaRPr>
          </a:p>
          <a:p>
            <a:pPr marL="127000" lvl="0" indent="0">
              <a:buNone/>
            </a:pPr>
            <a:r>
              <a:rPr lang="it-IT" sz="800" b="1" dirty="0">
                <a:solidFill>
                  <a:schemeClr val="tx1"/>
                </a:solidFill>
              </a:rPr>
              <a:t>     </a:t>
            </a:r>
            <a:endParaRPr lang="it-IT" sz="1400" dirty="0">
              <a:solidFill>
                <a:schemeClr val="tx1"/>
              </a:solidFill>
            </a:endParaRPr>
          </a:p>
          <a:p>
            <a:pPr lvl="0"/>
            <a:endParaRPr lang="it-IT" sz="1400" dirty="0">
              <a:solidFill>
                <a:schemeClr val="tx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152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13CAF41-245C-162B-4AFA-5C3B89BB0DB4}"/>
              </a:ext>
            </a:extLst>
          </p:cNvPr>
          <p:cNvSpPr>
            <a:spLocks noGrp="1"/>
          </p:cNvSpPr>
          <p:nvPr>
            <p:ph type="body" idx="1"/>
          </p:nvPr>
        </p:nvSpPr>
        <p:spPr>
          <a:xfrm>
            <a:off x="838250" y="1006997"/>
            <a:ext cx="5250034" cy="3668053"/>
          </a:xfrm>
        </p:spPr>
        <p:txBody>
          <a:bodyPr/>
          <a:lstStyle/>
          <a:p>
            <a:r>
              <a:rPr lang="it-IT" sz="1600" dirty="0">
                <a:solidFill>
                  <a:schemeClr val="tx1"/>
                </a:solidFill>
              </a:rPr>
              <a:t>I </a:t>
            </a:r>
            <a:r>
              <a:rPr lang="it-IT" sz="1600" b="1" dirty="0">
                <a:solidFill>
                  <a:schemeClr val="tx1"/>
                </a:solidFill>
              </a:rPr>
              <a:t>dettagli per la proiezione di spot pubblicitari </a:t>
            </a:r>
            <a:r>
              <a:rPr lang="it-IT" sz="1600" dirty="0">
                <a:solidFill>
                  <a:schemeClr val="tx1"/>
                </a:solidFill>
              </a:rPr>
              <a:t>sono stati ricavati a partire dal costo di un abbonamento mensile di un cinema di Pisa:</a:t>
            </a:r>
          </a:p>
          <a:p>
            <a:pPr lvl="1"/>
            <a:r>
              <a:rPr lang="it-IT" dirty="0">
                <a:solidFill>
                  <a:schemeClr val="tx1"/>
                </a:solidFill>
              </a:rPr>
              <a:t>Costo di una proiezione</a:t>
            </a:r>
          </a:p>
          <a:p>
            <a:pPr lvl="1"/>
            <a:r>
              <a:rPr lang="it-IT" dirty="0">
                <a:solidFill>
                  <a:schemeClr val="tx1"/>
                </a:solidFill>
              </a:rPr>
              <a:t>Numero di proiezioni</a:t>
            </a:r>
          </a:p>
          <a:p>
            <a:pPr lvl="1"/>
            <a:r>
              <a:rPr lang="it-IT" dirty="0">
                <a:solidFill>
                  <a:schemeClr val="tx1"/>
                </a:solidFill>
              </a:rPr>
              <a:t>Totale degli spettatori</a:t>
            </a:r>
          </a:p>
          <a:p>
            <a:pPr lvl="1"/>
            <a:r>
              <a:rPr lang="it-IT" dirty="0">
                <a:solidFill>
                  <a:schemeClr val="tx1"/>
                </a:solidFill>
              </a:rPr>
              <a:t>Guadagno a spettatore</a:t>
            </a:r>
          </a:p>
          <a:p>
            <a:pPr marL="584200" lvl="1" indent="0">
              <a:buNone/>
            </a:pPr>
            <a:endParaRPr lang="it-IT" dirty="0">
              <a:solidFill>
                <a:schemeClr val="tx1"/>
              </a:solidFill>
            </a:endParaRPr>
          </a:p>
          <a:p>
            <a:endParaRPr lang="it-IT" dirty="0"/>
          </a:p>
        </p:txBody>
      </p:sp>
      <p:sp>
        <p:nvSpPr>
          <p:cNvPr id="4" name="Segnaposto numero diapositiva 3">
            <a:extLst>
              <a:ext uri="{FF2B5EF4-FFF2-40B4-BE49-F238E27FC236}">
                <a16:creationId xmlns:a16="http://schemas.microsoft.com/office/drawing/2014/main" id="{79D549F1-9E92-349B-7564-9B0740332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pic>
        <p:nvPicPr>
          <p:cNvPr id="5" name="Immagine 4">
            <a:extLst>
              <a:ext uri="{FF2B5EF4-FFF2-40B4-BE49-F238E27FC236}">
                <a16:creationId xmlns:a16="http://schemas.microsoft.com/office/drawing/2014/main" id="{F4EE8C53-68AD-EEDC-5567-65819CD07B7A}"/>
              </a:ext>
            </a:extLst>
          </p:cNvPr>
          <p:cNvPicPr>
            <a:picLocks noChangeAspect="1"/>
          </p:cNvPicPr>
          <p:nvPr/>
        </p:nvPicPr>
        <p:blipFill rotWithShape="1">
          <a:blip r:embed="rId2"/>
          <a:srcRect l="73748" t="-126" r="-1"/>
          <a:stretch/>
        </p:blipFill>
        <p:spPr>
          <a:xfrm>
            <a:off x="6886938" y="1006997"/>
            <a:ext cx="1418812" cy="3502535"/>
          </a:xfrm>
          <a:prstGeom prst="rect">
            <a:avLst/>
          </a:prstGeom>
        </p:spPr>
      </p:pic>
    </p:spTree>
    <p:extLst>
      <p:ext uri="{BB962C8B-B14F-4D97-AF65-F5344CB8AC3E}">
        <p14:creationId xmlns:p14="http://schemas.microsoft.com/office/powerpoint/2010/main" val="127182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4.</a:t>
            </a:r>
            <a:endParaRPr sz="7200">
              <a:solidFill>
                <a:schemeClr val="accent1"/>
              </a:solidFill>
            </a:endParaRPr>
          </a:p>
          <a:p>
            <a:pPr marL="0" lvl="0" indent="0" algn="l" rtl="0">
              <a:spcBef>
                <a:spcPts val="0"/>
              </a:spcBef>
              <a:spcAft>
                <a:spcPts val="0"/>
              </a:spcAft>
              <a:buNone/>
            </a:pPr>
            <a:r>
              <a:rPr lang="en">
                <a:solidFill>
                  <a:schemeClr val="tx1"/>
                </a:solidFill>
              </a:rPr>
              <a:t>MODELLO COMPUTAZIONALE</a:t>
            </a:r>
            <a:endParaRPr>
              <a:solidFill>
                <a:schemeClr val="tx1"/>
              </a:solidFill>
            </a:endParaRPr>
          </a:p>
        </p:txBody>
      </p:sp>
    </p:spTree>
    <p:extLst>
      <p:ext uri="{BB962C8B-B14F-4D97-AF65-F5344CB8AC3E}">
        <p14:creationId xmlns:p14="http://schemas.microsoft.com/office/powerpoint/2010/main" val="12579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9"/>
          <p:cNvSpPr txBox="1">
            <a:spLocks noGrp="1"/>
          </p:cNvSpPr>
          <p:nvPr>
            <p:ph type="body" idx="1"/>
          </p:nvPr>
        </p:nvSpPr>
        <p:spPr>
          <a:xfrm>
            <a:off x="838250" y="1004400"/>
            <a:ext cx="5458378" cy="3544900"/>
          </a:xfrm>
          <a:prstGeom prst="rect">
            <a:avLst/>
          </a:prstGeom>
        </p:spPr>
        <p:txBody>
          <a:bodyPr spcFirstLastPara="1" wrap="square" lIns="91425" tIns="91425" rIns="91425" bIns="91425" anchor="t" anchorCtr="0">
            <a:noAutofit/>
          </a:bodyPr>
          <a:lstStyle/>
          <a:p>
            <a:pPr lvl="0"/>
            <a:r>
              <a:rPr lang="it-IT" sz="1400">
                <a:solidFill>
                  <a:schemeClr val="tx1"/>
                </a:solidFill>
              </a:rPr>
              <a:t>Il linguaggio scelto per lo sviluppo del simulatore è </a:t>
            </a:r>
            <a:r>
              <a:rPr lang="it-IT" sz="1400" b="1">
                <a:solidFill>
                  <a:schemeClr val="tx1"/>
                </a:solidFill>
              </a:rPr>
              <a:t>C</a:t>
            </a:r>
          </a:p>
          <a:p>
            <a:pPr marL="127000" lvl="0" indent="0">
              <a:buNone/>
            </a:pPr>
            <a:endParaRPr lang="it-IT" sz="1400" b="1">
              <a:solidFill>
                <a:schemeClr val="tx1"/>
              </a:solidFill>
            </a:endParaRPr>
          </a:p>
          <a:p>
            <a:pPr marL="127000" lvl="0" indent="0">
              <a:buNone/>
            </a:pPr>
            <a:r>
              <a:rPr lang="it-IT" sz="1400" b="1">
                <a:solidFill>
                  <a:schemeClr val="tx1"/>
                </a:solidFill>
              </a:rPr>
              <a:t>Strutture dati utilizzate</a:t>
            </a:r>
            <a:endParaRPr lang="it-IT" sz="1400">
              <a:solidFill>
                <a:schemeClr val="tx1"/>
              </a:solidFill>
            </a:endParaRPr>
          </a:p>
          <a:p>
            <a:pPr lvl="0"/>
            <a:r>
              <a:rPr lang="it-IT" sz="1400">
                <a:solidFill>
                  <a:schemeClr val="tx1"/>
                </a:solidFill>
              </a:rPr>
              <a:t>Per mantenere traccia del tempo simulato abbiamo utilizzato la struct </a:t>
            </a:r>
            <a:r>
              <a:rPr lang="it-IT" sz="1400" b="1">
                <a:solidFill>
                  <a:schemeClr val="tx1"/>
                </a:solidFill>
              </a:rPr>
              <a:t>t</a:t>
            </a:r>
            <a:endParaRPr lang="it-IT" sz="1400">
              <a:solidFill>
                <a:schemeClr val="tx1"/>
              </a:solidFill>
            </a:endParaRPr>
          </a:p>
          <a:p>
            <a:pPr lvl="0"/>
            <a:r>
              <a:rPr lang="it-IT" sz="1400">
                <a:solidFill>
                  <a:schemeClr val="tx1"/>
                </a:solidFill>
              </a:rPr>
              <a:t>Per modellare ogni sottosistema abbiamo utilizzato la struct </a:t>
            </a:r>
            <a:r>
              <a:rPr lang="it-IT" sz="1400" b="1">
                <a:solidFill>
                  <a:schemeClr val="tx1"/>
                </a:solidFill>
              </a:rPr>
              <a:t>center</a:t>
            </a:r>
            <a:r>
              <a:rPr lang="it-IT" sz="1400">
                <a:solidFill>
                  <a:schemeClr val="tx1"/>
                </a:solidFill>
              </a:rPr>
              <a:t> </a:t>
            </a:r>
            <a:endParaRPr lang="it-IT" sz="1400" b="1">
              <a:solidFill>
                <a:schemeClr val="tx1"/>
              </a:solidFill>
            </a:endParaRPr>
          </a:p>
          <a:p>
            <a:r>
              <a:rPr lang="it-IT" sz="1400">
                <a:solidFill>
                  <a:schemeClr val="tx1"/>
                </a:solidFill>
              </a:rPr>
              <a:t>Ogni fascia oraria è caratterizzata da una differente </a:t>
            </a:r>
            <a:r>
              <a:rPr lang="it-IT" sz="1400" b="1">
                <a:solidFill>
                  <a:schemeClr val="tx1"/>
                </a:solidFill>
              </a:rPr>
              <a:t>matrice di routing</a:t>
            </a:r>
          </a:p>
          <a:p>
            <a:pPr lvl="0"/>
            <a:endParaRPr lang="it-IT" sz="1400" b="1">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 name="Google Shape;882;p50">
            <a:extLst>
              <a:ext uri="{FF2B5EF4-FFF2-40B4-BE49-F238E27FC236}">
                <a16:creationId xmlns:a16="http://schemas.microsoft.com/office/drawing/2014/main" id="{F9538443-E6E1-2F2A-DEDD-D3F372695955}"/>
              </a:ext>
            </a:extLst>
          </p:cNvPr>
          <p:cNvGrpSpPr/>
          <p:nvPr/>
        </p:nvGrpSpPr>
        <p:grpSpPr>
          <a:xfrm>
            <a:off x="838250" y="594200"/>
            <a:ext cx="387933" cy="367467"/>
            <a:chOff x="2583100" y="2973775"/>
            <a:chExt cx="461550" cy="437200"/>
          </a:xfrm>
        </p:grpSpPr>
        <p:sp>
          <p:nvSpPr>
            <p:cNvPr id="3" name="Google Shape;883;p50">
              <a:extLst>
                <a:ext uri="{FF2B5EF4-FFF2-40B4-BE49-F238E27FC236}">
                  <a16:creationId xmlns:a16="http://schemas.microsoft.com/office/drawing/2014/main" id="{56DA8761-63BE-33B2-0295-E63557FED543}"/>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4;p50">
              <a:extLst>
                <a:ext uri="{FF2B5EF4-FFF2-40B4-BE49-F238E27FC236}">
                  <a16:creationId xmlns:a16="http://schemas.microsoft.com/office/drawing/2014/main" id="{B6EA2514-37AC-6287-25B0-D6A440A8C8A1}"/>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501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9"/>
          <p:cNvSpPr txBox="1">
            <a:spLocks noGrp="1"/>
          </p:cNvSpPr>
          <p:nvPr>
            <p:ph type="body" idx="1"/>
          </p:nvPr>
        </p:nvSpPr>
        <p:spPr>
          <a:xfrm>
            <a:off x="838250" y="1004400"/>
            <a:ext cx="6650570" cy="3544900"/>
          </a:xfrm>
          <a:prstGeom prst="rect">
            <a:avLst/>
          </a:prstGeom>
        </p:spPr>
        <p:txBody>
          <a:bodyPr spcFirstLastPara="1" wrap="square" lIns="91425" tIns="91425" rIns="91425" bIns="91425" anchor="t" anchorCtr="0">
            <a:noAutofit/>
          </a:bodyPr>
          <a:lstStyle/>
          <a:p>
            <a:pPr marL="127000" lvl="0" indent="0">
              <a:buNone/>
            </a:pPr>
            <a:r>
              <a:rPr lang="it-IT" sz="1400" b="1">
                <a:solidFill>
                  <a:schemeClr val="tx1"/>
                </a:solidFill>
              </a:rPr>
              <a:t>Generazione di numeri pseudocasuali</a:t>
            </a:r>
            <a:endParaRPr lang="it-IT" sz="1400">
              <a:solidFill>
                <a:schemeClr val="tx1"/>
              </a:solidFill>
            </a:endParaRPr>
          </a:p>
          <a:p>
            <a:pPr lvl="0"/>
            <a:r>
              <a:rPr lang="it-IT" sz="1400">
                <a:solidFill>
                  <a:schemeClr val="tx1"/>
                </a:solidFill>
              </a:rPr>
              <a:t>Per la generazione di numeri pseudorandom abbiamo fatto uso della libreria </a:t>
            </a:r>
            <a:r>
              <a:rPr lang="it-IT" sz="1400" b="1">
                <a:solidFill>
                  <a:schemeClr val="tx1"/>
                </a:solidFill>
              </a:rPr>
              <a:t>rngs.h </a:t>
            </a:r>
            <a:endParaRPr lang="it-IT" sz="1400">
              <a:solidFill>
                <a:schemeClr val="tx1"/>
              </a:solidFill>
            </a:endParaRPr>
          </a:p>
          <a:p>
            <a:pPr lvl="0"/>
            <a:r>
              <a:rPr lang="it-IT" sz="1400">
                <a:solidFill>
                  <a:schemeClr val="tx1"/>
                </a:solidFill>
              </a:rPr>
              <a:t>Al fine di avere una diversa fonte di randomicità per ogni processo stocastico in gioco, abbiamo inizializzato uno </a:t>
            </a:r>
            <a:r>
              <a:rPr lang="it-IT" sz="1400" b="1">
                <a:solidFill>
                  <a:schemeClr val="tx1"/>
                </a:solidFill>
              </a:rPr>
              <a:t>stream </a:t>
            </a:r>
            <a:r>
              <a:rPr lang="it-IT" sz="1400" u="sng">
                <a:solidFill>
                  <a:schemeClr val="tx1"/>
                </a:solidFill>
              </a:rPr>
              <a:t>per</a:t>
            </a:r>
            <a:r>
              <a:rPr lang="it-IT" sz="1400">
                <a:solidFill>
                  <a:schemeClr val="tx1"/>
                </a:solidFill>
              </a:rPr>
              <a:t> ognuno di essi tramite la funzione </a:t>
            </a:r>
            <a:r>
              <a:rPr lang="it-IT" sz="1400" b="1">
                <a:solidFill>
                  <a:schemeClr val="tx1"/>
                </a:solidFill>
              </a:rPr>
              <a:t>PlantSeeds(SEED)</a:t>
            </a:r>
          </a:p>
          <a:p>
            <a:pPr lvl="0"/>
            <a:r>
              <a:rPr lang="it-IT" sz="1400">
                <a:solidFill>
                  <a:schemeClr val="tx1"/>
                </a:solidFill>
              </a:rPr>
              <a:t>L’ </a:t>
            </a:r>
            <a:r>
              <a:rPr lang="it-IT" sz="1400" b="1">
                <a:solidFill>
                  <a:schemeClr val="tx1"/>
                </a:solidFill>
              </a:rPr>
              <a:t>initial SEED </a:t>
            </a:r>
            <a:r>
              <a:rPr lang="it-IT" sz="1400">
                <a:solidFill>
                  <a:schemeClr val="tx1"/>
                </a:solidFill>
              </a:rPr>
              <a:t>utilizzato è </a:t>
            </a:r>
            <a:r>
              <a:rPr lang="it-IT" sz="1400">
                <a:solidFill>
                  <a:schemeClr val="accent1"/>
                </a:solidFill>
              </a:rPr>
              <a:t>123456789</a:t>
            </a:r>
            <a:r>
              <a:rPr lang="it-IT" sz="1400">
                <a:solidFill>
                  <a:schemeClr val="tx1"/>
                </a:solidFill>
              </a:rPr>
              <a:t> per ogni tipo di simulazione</a:t>
            </a:r>
          </a:p>
          <a:p>
            <a:pPr lvl="0"/>
            <a:endParaRPr lang="it-IT" sz="1400">
              <a:solidFill>
                <a:schemeClr val="tx1"/>
              </a:solidFill>
            </a:endParaRPr>
          </a:p>
          <a:p>
            <a:pPr lvl="0"/>
            <a:endParaRPr lang="it-IT" sz="1400">
              <a:solidFill>
                <a:schemeClr val="tx1"/>
              </a:solidFill>
            </a:endParaRPr>
          </a:p>
          <a:p>
            <a:pPr lvl="0"/>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 name="Google Shape;882;p50">
            <a:extLst>
              <a:ext uri="{FF2B5EF4-FFF2-40B4-BE49-F238E27FC236}">
                <a16:creationId xmlns:a16="http://schemas.microsoft.com/office/drawing/2014/main" id="{F9538443-E6E1-2F2A-DEDD-D3F372695955}"/>
              </a:ext>
            </a:extLst>
          </p:cNvPr>
          <p:cNvGrpSpPr/>
          <p:nvPr/>
        </p:nvGrpSpPr>
        <p:grpSpPr>
          <a:xfrm>
            <a:off x="838250" y="594200"/>
            <a:ext cx="387933" cy="367467"/>
            <a:chOff x="2583100" y="2973775"/>
            <a:chExt cx="461550" cy="437200"/>
          </a:xfrm>
        </p:grpSpPr>
        <p:sp>
          <p:nvSpPr>
            <p:cNvPr id="3" name="Google Shape;883;p50">
              <a:extLst>
                <a:ext uri="{FF2B5EF4-FFF2-40B4-BE49-F238E27FC236}">
                  <a16:creationId xmlns:a16="http://schemas.microsoft.com/office/drawing/2014/main" id="{56DA8761-63BE-33B2-0295-E63557FED543}"/>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4;p50">
              <a:extLst>
                <a:ext uri="{FF2B5EF4-FFF2-40B4-BE49-F238E27FC236}">
                  <a16:creationId xmlns:a16="http://schemas.microsoft.com/office/drawing/2014/main" id="{B6EA2514-37AC-6287-25B0-D6A440A8C8A1}"/>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asellaDiTesto 4">
            <a:extLst>
              <a:ext uri="{FF2B5EF4-FFF2-40B4-BE49-F238E27FC236}">
                <a16:creationId xmlns:a16="http://schemas.microsoft.com/office/drawing/2014/main" id="{F4D6C597-3FC1-3EEE-FE2A-ACB484262A38}"/>
              </a:ext>
            </a:extLst>
          </p:cNvPr>
          <p:cNvSpPr txBox="1"/>
          <p:nvPr/>
        </p:nvSpPr>
        <p:spPr>
          <a:xfrm>
            <a:off x="838250" y="3129695"/>
            <a:ext cx="6361921" cy="1815882"/>
          </a:xfrm>
          <a:prstGeom prst="rect">
            <a:avLst/>
          </a:prstGeom>
          <a:noFill/>
        </p:spPr>
        <p:txBody>
          <a:bodyPr wrap="square" numCol="2" rtlCol="0">
            <a:spAutoFit/>
          </a:bodyPr>
          <a:lstStyle/>
          <a:p>
            <a:r>
              <a:rPr lang="it-IT">
                <a:solidFill>
                  <a:schemeClr val="tx1"/>
                </a:solidFill>
                <a:latin typeface="Karla" pitchFamily="2" charset="0"/>
              </a:rPr>
              <a:t>STREAM_ARRIVALS                        </a:t>
            </a:r>
            <a:r>
              <a:rPr lang="it-IT">
                <a:solidFill>
                  <a:schemeClr val="accent1"/>
                </a:solidFill>
                <a:latin typeface="Karla" pitchFamily="2" charset="0"/>
              </a:rPr>
              <a:t>0</a:t>
            </a:r>
          </a:p>
          <a:p>
            <a:r>
              <a:rPr lang="it-IT">
                <a:solidFill>
                  <a:schemeClr val="tx1"/>
                </a:solidFill>
                <a:latin typeface="Karla" pitchFamily="2" charset="0"/>
              </a:rPr>
              <a:t>STREAM_BIGLIETTERIA0               </a:t>
            </a:r>
            <a:r>
              <a:rPr lang="it-IT">
                <a:solidFill>
                  <a:schemeClr val="accent1"/>
                </a:solidFill>
                <a:latin typeface="Karla" pitchFamily="2" charset="0"/>
              </a:rPr>
              <a:t>1</a:t>
            </a:r>
          </a:p>
          <a:p>
            <a:r>
              <a:rPr lang="it-IT">
                <a:solidFill>
                  <a:schemeClr val="tx1"/>
                </a:solidFill>
                <a:latin typeface="Karla" pitchFamily="2" charset="0"/>
              </a:rPr>
              <a:t>STREAM_BIGLIETTERIA1                </a:t>
            </a:r>
            <a:r>
              <a:rPr lang="it-IT">
                <a:solidFill>
                  <a:schemeClr val="accent1"/>
                </a:solidFill>
                <a:latin typeface="Karla" pitchFamily="2" charset="0"/>
              </a:rPr>
              <a:t>2</a:t>
            </a:r>
          </a:p>
          <a:p>
            <a:r>
              <a:rPr lang="it-IT">
                <a:solidFill>
                  <a:schemeClr val="tx1"/>
                </a:solidFill>
                <a:latin typeface="Karla" pitchFamily="2" charset="0"/>
              </a:rPr>
              <a:t>STREAM_CONTROLLOBIGLIETTI  </a:t>
            </a:r>
            <a:r>
              <a:rPr lang="it-IT">
                <a:solidFill>
                  <a:schemeClr val="accent1"/>
                </a:solidFill>
                <a:latin typeface="Karla" pitchFamily="2" charset="0"/>
              </a:rPr>
              <a:t>3</a:t>
            </a:r>
          </a:p>
          <a:p>
            <a:r>
              <a:rPr lang="it-IT">
                <a:solidFill>
                  <a:schemeClr val="tx1"/>
                </a:solidFill>
                <a:latin typeface="Karla" pitchFamily="2" charset="0"/>
              </a:rPr>
              <a:t>STREAM_CASSA_FOOD_AREA   </a:t>
            </a:r>
            <a:r>
              <a:rPr lang="it-IT">
                <a:solidFill>
                  <a:schemeClr val="accent1"/>
                </a:solidFill>
                <a:latin typeface="Karla" pitchFamily="2" charset="0"/>
              </a:rPr>
              <a:t>4</a:t>
            </a:r>
          </a:p>
          <a:p>
            <a:r>
              <a:rPr lang="it-IT">
                <a:solidFill>
                  <a:schemeClr val="tx1"/>
                </a:solidFill>
                <a:latin typeface="Karla" pitchFamily="2" charset="0"/>
              </a:rPr>
              <a:t>STREAM_FOOD_AREA                  </a:t>
            </a:r>
            <a:r>
              <a:rPr lang="it-IT">
                <a:solidFill>
                  <a:schemeClr val="accent1"/>
                </a:solidFill>
                <a:latin typeface="Karla" pitchFamily="2" charset="0"/>
              </a:rPr>
              <a:t>5</a:t>
            </a:r>
          </a:p>
          <a:p>
            <a:r>
              <a:rPr lang="it-IT">
                <a:solidFill>
                  <a:schemeClr val="tx1"/>
                </a:solidFill>
                <a:latin typeface="Karla" pitchFamily="2" charset="0"/>
              </a:rPr>
              <a:t>STREAM_GADGETS_AREA           </a:t>
            </a:r>
            <a:r>
              <a:rPr lang="it-IT">
                <a:solidFill>
                  <a:schemeClr val="accent1"/>
                </a:solidFill>
                <a:latin typeface="Karla" pitchFamily="2" charset="0"/>
              </a:rPr>
              <a:t>6</a:t>
            </a:r>
          </a:p>
          <a:p>
            <a:endParaRPr lang="it-IT">
              <a:solidFill>
                <a:schemeClr val="tx1"/>
              </a:solidFill>
              <a:latin typeface="Karla" pitchFamily="2" charset="0"/>
            </a:endParaRPr>
          </a:p>
          <a:p>
            <a:r>
              <a:rPr lang="it-IT">
                <a:solidFill>
                  <a:schemeClr val="tx1"/>
                </a:solidFill>
                <a:latin typeface="Karla" pitchFamily="2" charset="0"/>
              </a:rPr>
              <a:t>STREAM_ROUTING_TICKETMODE  </a:t>
            </a:r>
            <a:r>
              <a:rPr lang="it-IT">
                <a:solidFill>
                  <a:schemeClr val="accent1"/>
                </a:solidFill>
                <a:latin typeface="Karla" pitchFamily="2" charset="0"/>
              </a:rPr>
              <a:t>7</a:t>
            </a:r>
          </a:p>
          <a:p>
            <a:r>
              <a:rPr lang="it-IT">
                <a:solidFill>
                  <a:schemeClr val="tx1"/>
                </a:solidFill>
                <a:latin typeface="Karla" pitchFamily="2" charset="0"/>
              </a:rPr>
              <a:t>STREAM_ROUTING_CONTROLLO    </a:t>
            </a:r>
            <a:r>
              <a:rPr lang="it-IT">
                <a:solidFill>
                  <a:schemeClr val="accent1"/>
                </a:solidFill>
                <a:latin typeface="Karla" pitchFamily="2" charset="0"/>
              </a:rPr>
              <a:t>8</a:t>
            </a:r>
          </a:p>
          <a:p>
            <a:r>
              <a:rPr lang="it-IT">
                <a:solidFill>
                  <a:schemeClr val="tx1"/>
                </a:solidFill>
                <a:latin typeface="Karla" pitchFamily="2" charset="0"/>
              </a:rPr>
              <a:t>STREAM_ROUTING_GADGETS        </a:t>
            </a:r>
            <a:r>
              <a:rPr lang="it-IT">
                <a:solidFill>
                  <a:schemeClr val="accent1"/>
                </a:solidFill>
                <a:latin typeface="Karla" pitchFamily="2" charset="0"/>
              </a:rPr>
              <a:t> 9</a:t>
            </a:r>
          </a:p>
          <a:p>
            <a:r>
              <a:rPr lang="it-IT">
                <a:latin typeface="Karla" pitchFamily="2" charset="0"/>
              </a:rPr>
              <a:t> </a:t>
            </a:r>
          </a:p>
          <a:p>
            <a:endParaRPr lang="it-IT">
              <a:latin typeface="Karla" pitchFamily="2" charset="0"/>
            </a:endParaRPr>
          </a:p>
          <a:p>
            <a:endParaRPr lang="it-IT">
              <a:latin typeface="Karla" pitchFamily="2" charset="0"/>
            </a:endParaRPr>
          </a:p>
          <a:p>
            <a:endParaRPr lang="it-IT">
              <a:latin typeface="Karla" pitchFamily="2" charset="0"/>
            </a:endParaRPr>
          </a:p>
          <a:p>
            <a:endParaRPr lang="it-IT"/>
          </a:p>
        </p:txBody>
      </p:sp>
    </p:spTree>
    <p:extLst>
      <p:ext uri="{BB962C8B-B14F-4D97-AF65-F5344CB8AC3E}">
        <p14:creationId xmlns:p14="http://schemas.microsoft.com/office/powerpoint/2010/main" val="42617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5.</a:t>
            </a:r>
            <a:endParaRPr sz="7200">
              <a:solidFill>
                <a:schemeClr val="accent1"/>
              </a:solidFill>
            </a:endParaRPr>
          </a:p>
          <a:p>
            <a:pPr marL="0" lvl="0" indent="0" algn="l" rtl="0">
              <a:spcBef>
                <a:spcPts val="0"/>
              </a:spcBef>
              <a:spcAft>
                <a:spcPts val="0"/>
              </a:spcAft>
              <a:buNone/>
            </a:pPr>
            <a:r>
              <a:rPr lang="en">
                <a:solidFill>
                  <a:schemeClr val="tx1"/>
                </a:solidFill>
              </a:rPr>
              <a:t>VERIFICA</a:t>
            </a:r>
            <a:endParaRPr>
              <a:solidFill>
                <a:schemeClr val="tx1"/>
              </a:solidFill>
            </a:endParaRPr>
          </a:p>
        </p:txBody>
      </p:sp>
    </p:spTree>
    <p:extLst>
      <p:ext uri="{BB962C8B-B14F-4D97-AF65-F5344CB8AC3E}">
        <p14:creationId xmlns:p14="http://schemas.microsoft.com/office/powerpoint/2010/main" val="64478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003754"/>
                <a:ext cx="6141284" cy="3492690"/>
              </a:xfrm>
              <a:prstGeom prst="rect">
                <a:avLst/>
              </a:prstGeom>
            </p:spPr>
            <p:txBody>
              <a:bodyPr spcFirstLastPara="1" wrap="square" lIns="91425" tIns="91425" rIns="91425" bIns="91425" anchor="t" anchorCtr="0">
                <a:noAutofit/>
              </a:bodyPr>
              <a:lstStyle/>
              <a:p>
                <a:pPr lvl="0"/>
                <a:r>
                  <a:rPr lang="it-IT" sz="1400">
                    <a:solidFill>
                      <a:schemeClr val="tx1"/>
                    </a:solidFill>
                  </a:rPr>
                  <a:t>Per svolgere la </a:t>
                </a:r>
                <a:r>
                  <a:rPr lang="it-IT" sz="1400" b="1">
                    <a:solidFill>
                      <a:schemeClr val="tx1"/>
                    </a:solidFill>
                  </a:rPr>
                  <a:t>verifica </a:t>
                </a:r>
                <a:r>
                  <a:rPr lang="it-IT" sz="1400">
                    <a:solidFill>
                      <a:schemeClr val="tx1"/>
                    </a:solidFill>
                  </a:rPr>
                  <a:t>del modello computazionale abbiamo considerato le statistiche prodotte dallo stato stazionario</a:t>
                </a:r>
              </a:p>
              <a:p>
                <a:r>
                  <a:rPr lang="it-IT" sz="1400">
                    <a:solidFill>
                      <a:schemeClr val="tx1"/>
                    </a:solidFill>
                  </a:rPr>
                  <a:t>La </a:t>
                </a:r>
                <a:r>
                  <a:rPr lang="it-IT" sz="1400" b="1">
                    <a:solidFill>
                      <a:schemeClr val="tx1"/>
                    </a:solidFill>
                  </a:rPr>
                  <a:t>configurazione </a:t>
                </a:r>
                <a:r>
                  <a:rPr lang="it-IT" sz="1400">
                    <a:solidFill>
                      <a:schemeClr val="tx1"/>
                    </a:solidFill>
                  </a:rPr>
                  <a:t>del sistema scelta è stata </a:t>
                </a:r>
                <a:r>
                  <a:rPr lang="it-IT" sz="1400">
                    <a:solidFill>
                      <a:schemeClr val="accent1"/>
                    </a:solidFill>
                  </a:rPr>
                  <a:t>{2,2,1,3,2}</a:t>
                </a:r>
              </a:p>
              <a:p>
                <a:r>
                  <a:rPr lang="it-IT" sz="1400">
                    <a:solidFill>
                      <a:schemeClr val="tx1"/>
                    </a:solidFill>
                  </a:rPr>
                  <a:t>Il </a:t>
                </a:r>
                <a:r>
                  <a:rPr lang="it-IT" sz="1400" b="1">
                    <a:solidFill>
                      <a:schemeClr val="tx1"/>
                    </a:solidFill>
                  </a:rPr>
                  <a:t>seme iniziale </a:t>
                </a:r>
                <a:r>
                  <a:rPr lang="it-IT" sz="1400">
                    <a:solidFill>
                      <a:schemeClr val="tx1"/>
                    </a:solidFill>
                  </a:rPr>
                  <a:t>per la generazione di numeri casuali è stato </a:t>
                </a:r>
                <a:r>
                  <a:rPr lang="it-IT" sz="1400">
                    <a:solidFill>
                      <a:schemeClr val="accent1"/>
                    </a:solidFill>
                  </a:rPr>
                  <a:t>123456789 </a:t>
                </a:r>
              </a:p>
              <a:p>
                <a:r>
                  <a:rPr lang="it-IT" sz="1400">
                    <a:solidFill>
                      <a:schemeClr val="tx1"/>
                    </a:solidFill>
                  </a:rPr>
                  <a:t>La verifica è stata effettuata per ogni singolo centro, suddividendo il processo in tre passi:</a:t>
                </a:r>
              </a:p>
              <a:p>
                <a:pPr lvl="1"/>
                <a:r>
                  <a:rPr lang="it-IT" sz="1400">
                    <a:solidFill>
                      <a:schemeClr val="tx1"/>
                    </a:solidFill>
                  </a:rPr>
                  <a:t>Confronto dei valori ottenuti dal simulatore con i valori teorici</a:t>
                </a:r>
              </a:p>
              <a:p>
                <a:pPr lvl="1"/>
                <a:r>
                  <a:rPr lang="it-IT" sz="1400">
                    <a:solidFill>
                      <a:schemeClr val="tx1"/>
                    </a:solidFill>
                  </a:rPr>
                  <a:t>Consistency check (</a:t>
                </a:r>
                <a14:m>
                  <m:oMath xmlns:m="http://schemas.openxmlformats.org/officeDocument/2006/math">
                    <m:r>
                      <a:rPr lang="it-IT" sz="1400" i="1" smtClean="0">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d>
                      <m:dPr>
                        <m:begChr m:val="["/>
                        <m:endChr m:val="]"/>
                        <m:ctrlPr>
                          <a:rPr lang="it-IT" sz="1400" i="1">
                            <a:solidFill>
                              <a:schemeClr val="tx1"/>
                            </a:solidFill>
                            <a:effectLst/>
                            <a:latin typeface="Cambria Math" panose="02040503050406030204" pitchFamily="18" charset="0"/>
                            <a:ea typeface="MS Mincho" panose="02020609040205080304" pitchFamily="49" charset="-128"/>
                          </a:rPr>
                        </m:ctrlPr>
                      </m:dPr>
                      <m:e>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𝑇</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𝑠</m:t>
                            </m:r>
                          </m:sub>
                        </m:sSub>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d>
                      <m:dPr>
                        <m:begChr m:val="["/>
                        <m:endChr m:val="]"/>
                        <m:ctrlPr>
                          <a:rPr lang="it-IT" sz="1400" i="1">
                            <a:solidFill>
                              <a:schemeClr val="tx1"/>
                            </a:solidFill>
                            <a:effectLst/>
                            <a:latin typeface="Cambria Math" panose="02040503050406030204" pitchFamily="18" charset="0"/>
                            <a:ea typeface="MS Mincho" panose="02020609040205080304" pitchFamily="49" charset="-128"/>
                          </a:rPr>
                        </m:ctrlPr>
                      </m:dPr>
                      <m:e>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𝑇</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𝑞</m:t>
                            </m:r>
                          </m:sub>
                        </m:sSub>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𝑆</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𝑖</m:t>
                        </m:r>
                      </m:sub>
                    </m:s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oMath>
                </a14:m>
                <a:r>
                  <a:rPr lang="it-IT" sz="1400">
                    <a:solidFill>
                      <a:schemeClr val="tx1"/>
                    </a:solidFill>
                  </a:rPr>
                  <a:t>)</a:t>
                </a:r>
              </a:p>
              <a:p>
                <a:pPr lvl="1"/>
                <a:r>
                  <a:rPr lang="it-IT" sz="1400">
                    <a:solidFill>
                      <a:schemeClr val="tx1"/>
                    </a:solidFill>
                  </a:rPr>
                  <a:t>Consistency check (</a:t>
                </a:r>
                <a14:m>
                  <m:oMath xmlns:m="http://schemas.openxmlformats.org/officeDocument/2006/math">
                    <m:r>
                      <a:rPr lang="it-IT" sz="1400" i="1">
                        <a:latin typeface="Cambria Math" panose="02040503050406030204" pitchFamily="18" charset="0"/>
                      </a:rPr>
                      <m:t>𝐸</m:t>
                    </m:r>
                    <m:d>
                      <m:dPr>
                        <m:begChr m:val="["/>
                        <m:endChr m:val="]"/>
                        <m:ctrlPr>
                          <a:rPr lang="it-IT" sz="1400" i="1">
                            <a:latin typeface="Cambria Math" panose="02040503050406030204" pitchFamily="18" charset="0"/>
                          </a:rPr>
                        </m:ctrlPr>
                      </m:dPr>
                      <m:e>
                        <m:r>
                          <a:rPr lang="it-IT" sz="1400" i="1">
                            <a:latin typeface="Cambria Math" panose="02040503050406030204" pitchFamily="18" charset="0"/>
                          </a:rPr>
                          <m:t>𝑁</m:t>
                        </m:r>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latin typeface="Cambria Math" panose="02040503050406030204" pitchFamily="18" charset="0"/>
                      </a:rPr>
                      <m:t>𝐸</m:t>
                    </m:r>
                    <m:d>
                      <m:dPr>
                        <m:begChr m:val="["/>
                        <m:endChr m:val="]"/>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𝑁</m:t>
                            </m:r>
                          </m:e>
                          <m:sub>
                            <m:r>
                              <a:rPr lang="it-IT" sz="1400" i="1">
                                <a:latin typeface="Cambria Math" panose="02040503050406030204" pitchFamily="18" charset="0"/>
                              </a:rPr>
                              <m:t>𝑞</m:t>
                            </m:r>
                          </m:sub>
                        </m:sSub>
                      </m:e>
                    </m:d>
                    <m:r>
                      <a:rPr lang="it-IT" sz="1400" i="1">
                        <a:latin typeface="Cambria Math" panose="02040503050406030204" pitchFamily="18" charset="0"/>
                      </a:rPr>
                      <m:t>+</m:t>
                    </m:r>
                    <m:r>
                      <a:rPr lang="it-IT" sz="1400" i="1">
                        <a:latin typeface="Cambria Math" panose="02040503050406030204" pitchFamily="18" charset="0"/>
                      </a:rPr>
                      <m:t>𝑚</m:t>
                    </m:r>
                    <m:r>
                      <a:rPr lang="it-IT" sz="1400" i="1">
                        <a:latin typeface="Cambria Math" panose="02040503050406030204" pitchFamily="18" charset="0"/>
                      </a:rPr>
                      <m:t>∗</m:t>
                    </m:r>
                    <m:r>
                      <a:rPr lang="it-IT" sz="1400" i="1">
                        <a:latin typeface="Cambria Math" panose="02040503050406030204" pitchFamily="18" charset="0"/>
                      </a:rPr>
                      <m:t>𝜌</m:t>
                    </m:r>
                  </m:oMath>
                </a14:m>
                <a:r>
                  <a:rPr lang="it-IT" sz="1400">
                    <a:solidFill>
                      <a:schemeClr val="tx1"/>
                    </a:solidFill>
                  </a:rPr>
                  <a:t>)</a:t>
                </a:r>
              </a:p>
              <a:p>
                <a:pPr marL="584200" lvl="1" indent="0">
                  <a:buNone/>
                </a:pPr>
                <a:endParaRPr lang="it-IT" sz="1400">
                  <a:solidFill>
                    <a:schemeClr val="tx1"/>
                  </a:solidFill>
                </a:endParaRPr>
              </a:p>
              <a:p>
                <a:pPr lvl="1"/>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4"/>
                <a:ext cx="6141284"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79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6141284" cy="3492690"/>
          </a:xfrm>
          <a:prstGeom prst="rect">
            <a:avLst/>
          </a:prstGeom>
        </p:spPr>
        <p:txBody>
          <a:bodyPr spcFirstLastPara="1" wrap="square" lIns="91425" tIns="91425" rIns="91425" bIns="91425" anchor="t" anchorCtr="0">
            <a:noAutofit/>
          </a:bodyPr>
          <a:lstStyle/>
          <a:p>
            <a:pPr marL="584200" lvl="1" indent="0">
              <a:buNone/>
            </a:pPr>
            <a:endParaRPr lang="it-IT" sz="1400">
              <a:solidFill>
                <a:schemeClr val="tx1"/>
              </a:solidFill>
            </a:endParaRPr>
          </a:p>
          <a:p>
            <a:pPr lvl="1"/>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Immagine 9" descr="Immagine che contiene testo&#10;&#10;Descrizione generata automaticamente">
            <a:extLst>
              <a:ext uri="{FF2B5EF4-FFF2-40B4-BE49-F238E27FC236}">
                <a16:creationId xmlns:a16="http://schemas.microsoft.com/office/drawing/2014/main" id="{D6949DE3-7B54-1461-1CDD-975E710A2461}"/>
              </a:ext>
            </a:extLst>
          </p:cNvPr>
          <p:cNvPicPr>
            <a:picLocks noChangeAspect="1"/>
          </p:cNvPicPr>
          <p:nvPr/>
        </p:nvPicPr>
        <p:blipFill>
          <a:blip r:embed="rId3"/>
          <a:stretch>
            <a:fillRect/>
          </a:stretch>
        </p:blipFill>
        <p:spPr>
          <a:xfrm>
            <a:off x="1575252" y="-49"/>
            <a:ext cx="2304201" cy="5143500"/>
          </a:xfrm>
          <a:prstGeom prst="rect">
            <a:avLst/>
          </a:prstGeom>
        </p:spPr>
      </p:pic>
      <p:pic>
        <p:nvPicPr>
          <p:cNvPr id="12" name="Immagine 11">
            <a:extLst>
              <a:ext uri="{FF2B5EF4-FFF2-40B4-BE49-F238E27FC236}">
                <a16:creationId xmlns:a16="http://schemas.microsoft.com/office/drawing/2014/main" id="{44B09A4A-8F5A-0976-8687-7FD18122A7A6}"/>
              </a:ext>
            </a:extLst>
          </p:cNvPr>
          <p:cNvPicPr>
            <a:picLocks noChangeAspect="1"/>
          </p:cNvPicPr>
          <p:nvPr/>
        </p:nvPicPr>
        <p:blipFill>
          <a:blip r:embed="rId4"/>
          <a:stretch>
            <a:fillRect/>
          </a:stretch>
        </p:blipFill>
        <p:spPr>
          <a:xfrm>
            <a:off x="4178356" y="0"/>
            <a:ext cx="2264159" cy="5143500"/>
          </a:xfrm>
          <a:prstGeom prst="rect">
            <a:avLst/>
          </a:prstGeom>
        </p:spPr>
      </p:pic>
    </p:spTree>
    <p:extLst>
      <p:ext uri="{BB962C8B-B14F-4D97-AF65-F5344CB8AC3E}">
        <p14:creationId xmlns:p14="http://schemas.microsoft.com/office/powerpoint/2010/main" val="134490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6.</a:t>
            </a:r>
            <a:endParaRPr sz="7200">
              <a:solidFill>
                <a:schemeClr val="accent1"/>
              </a:solidFill>
            </a:endParaRPr>
          </a:p>
          <a:p>
            <a:pPr marL="0" lvl="0" indent="0" algn="l" rtl="0">
              <a:spcBef>
                <a:spcPts val="0"/>
              </a:spcBef>
              <a:spcAft>
                <a:spcPts val="0"/>
              </a:spcAft>
              <a:buNone/>
            </a:pPr>
            <a:r>
              <a:rPr lang="en">
                <a:solidFill>
                  <a:schemeClr val="tx1"/>
                </a:solidFill>
              </a:rPr>
              <a:t>VALIDAZIONE</a:t>
            </a:r>
            <a:endParaRPr>
              <a:solidFill>
                <a:schemeClr val="tx1"/>
              </a:solidFill>
            </a:endParaRPr>
          </a:p>
        </p:txBody>
      </p:sp>
    </p:spTree>
    <p:extLst>
      <p:ext uri="{BB962C8B-B14F-4D97-AF65-F5344CB8AC3E}">
        <p14:creationId xmlns:p14="http://schemas.microsoft.com/office/powerpoint/2010/main" val="382839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41000" y="6653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tx1"/>
                </a:solidFill>
              </a:rPr>
              <a:t>INTRODUZIONE</a:t>
            </a:r>
            <a:endParaRPr sz="2400">
              <a:solidFill>
                <a:schemeClr val="tx1"/>
              </a:solidFill>
            </a:endParaRPr>
          </a:p>
        </p:txBody>
      </p:sp>
      <p:sp>
        <p:nvSpPr>
          <p:cNvPr id="90" name="Google Shape;90;p15"/>
          <p:cNvSpPr txBox="1"/>
          <p:nvPr/>
        </p:nvSpPr>
        <p:spPr>
          <a:xfrm>
            <a:off x="841000" y="1212150"/>
            <a:ext cx="5026400" cy="121672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it-IT" b="1">
                <a:solidFill>
                  <a:schemeClr val="tx1"/>
                </a:solidFill>
                <a:latin typeface="Karla"/>
                <a:ea typeface="Karla"/>
                <a:cs typeface="Karla"/>
                <a:sym typeface="Karla"/>
              </a:rPr>
              <a:t>Scelta del sistema</a:t>
            </a:r>
          </a:p>
          <a:p>
            <a:pPr marL="0" lvl="0" indent="0" algn="l" rtl="0">
              <a:spcBef>
                <a:spcPts val="600"/>
              </a:spcBef>
              <a:spcAft>
                <a:spcPts val="0"/>
              </a:spcAft>
              <a:buNone/>
            </a:pPr>
            <a:r>
              <a:rPr lang="it-IT">
                <a:solidFill>
                  <a:schemeClr val="tx1"/>
                </a:solidFill>
                <a:latin typeface="Karla"/>
                <a:ea typeface="Karla"/>
                <a:cs typeface="Karla"/>
                <a:sym typeface="Karla"/>
              </a:rPr>
              <a:t>Partendo da esperienze personali, abbiamo optato per modellare come sistema un cinema multisala, ispirandoci al </a:t>
            </a:r>
            <a:r>
              <a:rPr lang="it-IT" b="1">
                <a:solidFill>
                  <a:schemeClr val="tx1"/>
                </a:solidFill>
                <a:latin typeface="Karla"/>
                <a:ea typeface="Karla"/>
                <a:cs typeface="Karla"/>
                <a:sym typeface="Karla"/>
              </a:rPr>
              <a:t>Cinema Multisala Ariston di Colleferro (RM).</a:t>
            </a:r>
            <a:endParaRPr b="1">
              <a:solidFill>
                <a:schemeClr val="tx1"/>
              </a:solidFill>
              <a:latin typeface="Karla"/>
              <a:ea typeface="Karla"/>
              <a:cs typeface="Karla"/>
              <a:sym typeface="Karla"/>
            </a:endParaRPr>
          </a:p>
        </p:txBody>
      </p:sp>
      <p:sp>
        <p:nvSpPr>
          <p:cNvPr id="91" name="Google Shape;91;p15"/>
          <p:cNvSpPr txBox="1"/>
          <p:nvPr/>
        </p:nvSpPr>
        <p:spPr>
          <a:xfrm>
            <a:off x="841001" y="2428875"/>
            <a:ext cx="4801499" cy="232097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it-IT" b="1">
                <a:solidFill>
                  <a:schemeClr val="tx1"/>
                </a:solidFill>
                <a:latin typeface="Karla"/>
                <a:ea typeface="Karla"/>
                <a:cs typeface="Karla"/>
                <a:sym typeface="Karla"/>
              </a:rPr>
              <a:t>Descrizione</a:t>
            </a:r>
            <a:endParaRPr lang="en-US" b="1">
              <a:solidFill>
                <a:schemeClr val="tx1"/>
              </a:solidFill>
              <a:latin typeface="Karla" pitchFamily="2" charset="0"/>
            </a:endParaRP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Gli utenti accedono al cinema con biglietto </a:t>
            </a:r>
            <a:r>
              <a:rPr lang="it-IT">
                <a:solidFill>
                  <a:schemeClr val="tx1"/>
                </a:solidFill>
                <a:latin typeface="Karla" pitchFamily="2" charset="0"/>
              </a:rPr>
              <a:t>acquistato</a:t>
            </a:r>
            <a:r>
              <a:rPr lang="en-US">
                <a:solidFill>
                  <a:schemeClr val="tx1"/>
                </a:solidFill>
                <a:latin typeface="Karla" pitchFamily="2" charset="0"/>
              </a:rPr>
              <a:t> </a:t>
            </a:r>
            <a:r>
              <a:rPr lang="en-US" b="1">
                <a:solidFill>
                  <a:schemeClr val="tx1"/>
                </a:solidFill>
                <a:latin typeface="Karla" pitchFamily="2" charset="0"/>
              </a:rPr>
              <a:t>online</a:t>
            </a:r>
            <a:r>
              <a:rPr lang="en-US">
                <a:solidFill>
                  <a:schemeClr val="tx1"/>
                </a:solidFill>
                <a:latin typeface="Karla" pitchFamily="2" charset="0"/>
              </a:rPr>
              <a:t> o </a:t>
            </a:r>
            <a:r>
              <a:rPr lang="en-US" b="1">
                <a:solidFill>
                  <a:schemeClr val="tx1"/>
                </a:solidFill>
                <a:latin typeface="Karla" pitchFamily="2" charset="0"/>
              </a:rPr>
              <a:t>in biglietteria</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All’interno del cinema sono presenti un </a:t>
            </a:r>
            <a:r>
              <a:rPr lang="en-US" b="1">
                <a:solidFill>
                  <a:schemeClr val="tx1"/>
                </a:solidFill>
                <a:latin typeface="Karla" pitchFamily="2" charset="0"/>
              </a:rPr>
              <a:t>servizio di ristorazione </a:t>
            </a:r>
            <a:r>
              <a:rPr lang="en-US">
                <a:solidFill>
                  <a:schemeClr val="tx1"/>
                </a:solidFill>
                <a:latin typeface="Karla" pitchFamily="2" charset="0"/>
              </a:rPr>
              <a:t>ed un’area per la </a:t>
            </a:r>
            <a:r>
              <a:rPr lang="en-US" b="1">
                <a:solidFill>
                  <a:schemeClr val="tx1"/>
                </a:solidFill>
                <a:latin typeface="Karla" pitchFamily="2" charset="0"/>
              </a:rPr>
              <a:t>vendita di gadgets</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Gli orari previsti per le proiezioni dei film sono </a:t>
            </a:r>
            <a:r>
              <a:rPr lang="en-US" b="1">
                <a:solidFill>
                  <a:schemeClr val="tx1"/>
                </a:solidFill>
                <a:latin typeface="Karla" pitchFamily="2" charset="0"/>
              </a:rPr>
              <a:t>16:00</a:t>
            </a:r>
            <a:r>
              <a:rPr lang="en-US">
                <a:solidFill>
                  <a:schemeClr val="tx1"/>
                </a:solidFill>
                <a:latin typeface="Karla" pitchFamily="2" charset="0"/>
              </a:rPr>
              <a:t>, </a:t>
            </a:r>
            <a:r>
              <a:rPr lang="en-US" b="1">
                <a:solidFill>
                  <a:schemeClr val="tx1"/>
                </a:solidFill>
                <a:latin typeface="Karla" pitchFamily="2" charset="0"/>
              </a:rPr>
              <a:t>20:00</a:t>
            </a:r>
            <a:r>
              <a:rPr lang="en-US">
                <a:solidFill>
                  <a:schemeClr val="tx1"/>
                </a:solidFill>
                <a:latin typeface="Karla" pitchFamily="2" charset="0"/>
              </a:rPr>
              <a:t> e </a:t>
            </a:r>
            <a:r>
              <a:rPr lang="en-US" b="1">
                <a:solidFill>
                  <a:schemeClr val="tx1"/>
                </a:solidFill>
                <a:latin typeface="Karla" pitchFamily="2" charset="0"/>
              </a:rPr>
              <a:t>23:00</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Le tre tipologie di film proposti sono film </a:t>
            </a:r>
            <a:r>
              <a:rPr lang="en-US" b="1">
                <a:solidFill>
                  <a:schemeClr val="tx1"/>
                </a:solidFill>
                <a:latin typeface="Karla" pitchFamily="2" charset="0"/>
              </a:rPr>
              <a:t>per bambini</a:t>
            </a:r>
            <a:r>
              <a:rPr lang="en-US">
                <a:solidFill>
                  <a:schemeClr val="tx1"/>
                </a:solidFill>
                <a:latin typeface="Karla" pitchFamily="2" charset="0"/>
              </a:rPr>
              <a:t>, film di </a:t>
            </a:r>
            <a:r>
              <a:rPr lang="en-US" b="1">
                <a:solidFill>
                  <a:schemeClr val="tx1"/>
                </a:solidFill>
                <a:latin typeface="Karla" pitchFamily="2" charset="0"/>
              </a:rPr>
              <a:t>supereroi/azione </a:t>
            </a:r>
            <a:r>
              <a:rPr lang="en-US">
                <a:solidFill>
                  <a:schemeClr val="tx1"/>
                </a:solidFill>
                <a:latin typeface="Karla" pitchFamily="2" charset="0"/>
              </a:rPr>
              <a:t>e film </a:t>
            </a:r>
            <a:r>
              <a:rPr lang="en-US" b="1">
                <a:solidFill>
                  <a:schemeClr val="tx1"/>
                </a:solidFill>
                <a:latin typeface="Karla" pitchFamily="2" charset="0"/>
              </a:rPr>
              <a:t>horror</a:t>
            </a:r>
            <a:endParaRPr lang="en-US">
              <a:solidFill>
                <a:schemeClr val="tx1"/>
              </a:solidFill>
              <a:latin typeface="Karla" pitchFamily="2" charset="0"/>
            </a:endParaRPr>
          </a:p>
        </p:txBody>
      </p:sp>
      <p:sp>
        <p:nvSpPr>
          <p:cNvPr id="93" name="Google Shape;9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828768" cy="3492690"/>
          </a:xfrm>
          <a:prstGeom prst="rect">
            <a:avLst/>
          </a:prstGeom>
        </p:spPr>
        <p:txBody>
          <a:bodyPr spcFirstLastPara="1" wrap="square" lIns="91425" tIns="91425" rIns="91425" bIns="91425" anchor="t" anchorCtr="0">
            <a:noAutofit/>
          </a:bodyPr>
          <a:lstStyle/>
          <a:p>
            <a:pPr lvl="0"/>
            <a:r>
              <a:rPr lang="it-IT" sz="1400">
                <a:solidFill>
                  <a:schemeClr val="tx1"/>
                </a:solidFill>
              </a:rPr>
              <a:t>Per svolgere la </a:t>
            </a:r>
            <a:r>
              <a:rPr lang="it-IT" sz="1400" b="1">
                <a:solidFill>
                  <a:schemeClr val="tx1"/>
                </a:solidFill>
              </a:rPr>
              <a:t>validazione </a:t>
            </a:r>
            <a:r>
              <a:rPr lang="it-IT" sz="1400">
                <a:solidFill>
                  <a:schemeClr val="tx1"/>
                </a:solidFill>
              </a:rPr>
              <a:t>abbiamo creato dei casi di test (consistency check) in modo da valutare se il comportamento del simulatore fosse affine al sistema reale</a:t>
            </a:r>
          </a:p>
          <a:p>
            <a:r>
              <a:rPr lang="it-IT" sz="1400">
                <a:solidFill>
                  <a:schemeClr val="tx1"/>
                </a:solidFill>
              </a:rPr>
              <a:t>Fissate tre configurazioni del sistema, </a:t>
            </a:r>
            <a:r>
              <a:rPr lang="it-IT" sz="1400" b="1">
                <a:solidFill>
                  <a:schemeClr val="tx1"/>
                </a:solidFill>
              </a:rPr>
              <a:t>diminuendo il tasso medio di arrivo</a:t>
            </a:r>
            <a:r>
              <a:rPr lang="it-IT" sz="1400">
                <a:solidFill>
                  <a:schemeClr val="tx1"/>
                </a:solidFill>
              </a:rPr>
              <a:t> ci si aspetta che i tempi in coda in ogni centro diminuiscano parimenti</a:t>
            </a:r>
          </a:p>
          <a:p>
            <a:pPr lvl="0"/>
            <a:endParaRPr lang="it-IT" sz="1400">
              <a:solidFill>
                <a:schemeClr val="tx1"/>
              </a:solidFill>
            </a:endParaRPr>
          </a:p>
          <a:p>
            <a:pPr lvl="0"/>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9" name="Immagine 8">
            <a:extLst>
              <a:ext uri="{FF2B5EF4-FFF2-40B4-BE49-F238E27FC236}">
                <a16:creationId xmlns:a16="http://schemas.microsoft.com/office/drawing/2014/main" id="{50962E52-1512-B5D2-4665-079A0CA808B2}"/>
              </a:ext>
            </a:extLst>
          </p:cNvPr>
          <p:cNvPicPr>
            <a:picLocks noChangeAspect="1"/>
          </p:cNvPicPr>
          <p:nvPr/>
        </p:nvPicPr>
        <p:blipFill>
          <a:blip r:embed="rId3"/>
          <a:stretch>
            <a:fillRect/>
          </a:stretch>
        </p:blipFill>
        <p:spPr>
          <a:xfrm>
            <a:off x="1005235" y="2680011"/>
            <a:ext cx="3566765" cy="1213022"/>
          </a:xfrm>
          <a:prstGeom prst="rect">
            <a:avLst/>
          </a:prstGeom>
        </p:spPr>
      </p:pic>
      <p:pic>
        <p:nvPicPr>
          <p:cNvPr id="11" name="Immagine 10">
            <a:extLst>
              <a:ext uri="{FF2B5EF4-FFF2-40B4-BE49-F238E27FC236}">
                <a16:creationId xmlns:a16="http://schemas.microsoft.com/office/drawing/2014/main" id="{CA01C65F-4CD7-A35B-75D1-816E7999ED6A}"/>
              </a:ext>
            </a:extLst>
          </p:cNvPr>
          <p:cNvPicPr>
            <a:picLocks noChangeAspect="1"/>
          </p:cNvPicPr>
          <p:nvPr/>
        </p:nvPicPr>
        <p:blipFill>
          <a:blip r:embed="rId4"/>
          <a:stretch>
            <a:fillRect/>
          </a:stretch>
        </p:blipFill>
        <p:spPr>
          <a:xfrm>
            <a:off x="2577231" y="4000755"/>
            <a:ext cx="3567289" cy="1213200"/>
          </a:xfrm>
          <a:prstGeom prst="rect">
            <a:avLst/>
          </a:prstGeom>
        </p:spPr>
      </p:pic>
      <p:pic>
        <p:nvPicPr>
          <p:cNvPr id="12" name="Immagine 11">
            <a:extLst>
              <a:ext uri="{FF2B5EF4-FFF2-40B4-BE49-F238E27FC236}">
                <a16:creationId xmlns:a16="http://schemas.microsoft.com/office/drawing/2014/main" id="{CAFC38A2-8015-AF42-28B9-7D92FE0EDFE0}"/>
              </a:ext>
            </a:extLst>
          </p:cNvPr>
          <p:cNvPicPr>
            <a:picLocks noChangeAspect="1"/>
          </p:cNvPicPr>
          <p:nvPr/>
        </p:nvPicPr>
        <p:blipFill>
          <a:blip r:embed="rId5"/>
          <a:stretch>
            <a:fillRect/>
          </a:stretch>
        </p:blipFill>
        <p:spPr>
          <a:xfrm>
            <a:off x="4883373" y="2719846"/>
            <a:ext cx="3567289" cy="1213200"/>
          </a:xfrm>
          <a:prstGeom prst="rect">
            <a:avLst/>
          </a:prstGeom>
          <a:solidFill>
            <a:schemeClr val="bg1"/>
          </a:solidFill>
          <a:effectLst>
            <a:outerShdw blurRad="63500" dist="50800" dir="5400000" sx="1000" sy="1000" algn="ctr" rotWithShape="0">
              <a:srgbClr val="000000">
                <a:alpha val="1000"/>
              </a:srgbClr>
            </a:outerShdw>
          </a:effectLst>
        </p:spPr>
      </p:pic>
      <p:sp>
        <p:nvSpPr>
          <p:cNvPr id="14" name="CasellaDiTesto 13">
            <a:extLst>
              <a:ext uri="{FF2B5EF4-FFF2-40B4-BE49-F238E27FC236}">
                <a16:creationId xmlns:a16="http://schemas.microsoft.com/office/drawing/2014/main" id="{E50CFD64-FBED-6FFE-3AA4-FC755E2A389F}"/>
              </a:ext>
            </a:extLst>
          </p:cNvPr>
          <p:cNvSpPr txBox="1"/>
          <p:nvPr/>
        </p:nvSpPr>
        <p:spPr>
          <a:xfrm>
            <a:off x="976642" y="3717602"/>
            <a:ext cx="1140056" cy="215444"/>
          </a:xfrm>
          <a:prstGeom prst="rect">
            <a:avLst/>
          </a:prstGeom>
          <a:noFill/>
        </p:spPr>
        <p:txBody>
          <a:bodyPr wrap="none" rtlCol="0">
            <a:spAutoFit/>
          </a:bodyPr>
          <a:lstStyle/>
          <a:p>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1° fascia: {2, 2, 1, 3, 2}</a:t>
            </a:r>
            <a:endParaRPr lang="it-IT" sz="800">
              <a:latin typeface="Karla" pitchFamily="2" charset="0"/>
            </a:endParaRPr>
          </a:p>
        </p:txBody>
      </p:sp>
      <p:sp>
        <p:nvSpPr>
          <p:cNvPr id="17" name="CasellaDiTesto 16">
            <a:extLst>
              <a:ext uri="{FF2B5EF4-FFF2-40B4-BE49-F238E27FC236}">
                <a16:creationId xmlns:a16="http://schemas.microsoft.com/office/drawing/2014/main" id="{0E78CFFA-289D-936D-8BC8-69D591342573}"/>
              </a:ext>
            </a:extLst>
          </p:cNvPr>
          <p:cNvSpPr txBox="1"/>
          <p:nvPr/>
        </p:nvSpPr>
        <p:spPr>
          <a:xfrm>
            <a:off x="6144520" y="4388722"/>
            <a:ext cx="1140056" cy="215444"/>
          </a:xfrm>
          <a:prstGeom prst="rect">
            <a:avLst/>
          </a:prstGeom>
          <a:noFill/>
        </p:spPr>
        <p:txBody>
          <a:bodyPr wrap="none" rtlCol="0">
            <a:spAutoFit/>
          </a:bodyPr>
          <a:lstStyle/>
          <a:p>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2° fascia: {2, 1, 1, 3, 2}</a:t>
            </a:r>
            <a:endParaRPr lang="it-IT" sz="800">
              <a:latin typeface="Karla" pitchFamily="2" charset="0"/>
            </a:endParaRPr>
          </a:p>
        </p:txBody>
      </p:sp>
      <p:sp>
        <p:nvSpPr>
          <p:cNvPr id="20" name="CasellaDiTesto 19">
            <a:extLst>
              <a:ext uri="{FF2B5EF4-FFF2-40B4-BE49-F238E27FC236}">
                <a16:creationId xmlns:a16="http://schemas.microsoft.com/office/drawing/2014/main" id="{59D8CCAB-2CCE-15C1-5CB6-F1EB2C86D0B2}"/>
              </a:ext>
            </a:extLst>
          </p:cNvPr>
          <p:cNvSpPr txBox="1"/>
          <p:nvPr/>
        </p:nvSpPr>
        <p:spPr>
          <a:xfrm>
            <a:off x="7428819" y="3742609"/>
            <a:ext cx="1114408" cy="224292"/>
          </a:xfrm>
          <a:prstGeom prst="rect">
            <a:avLst/>
          </a:prstGeom>
          <a:noFill/>
        </p:spPr>
        <p:txBody>
          <a:bodyPr wrap="none" rtlCol="0">
            <a:spAutoFit/>
          </a:bodyPr>
          <a:lstStyle/>
          <a:p>
            <a:pPr>
              <a:lnSpc>
                <a:spcPct val="115000"/>
              </a:lnSpc>
            </a:pPr>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3° fascia: {2, 1, 1, 2, 1}</a:t>
            </a:r>
          </a:p>
        </p:txBody>
      </p:sp>
      <p:grpSp>
        <p:nvGrpSpPr>
          <p:cNvPr id="21" name="Google Shape;933;p50">
            <a:extLst>
              <a:ext uri="{FF2B5EF4-FFF2-40B4-BE49-F238E27FC236}">
                <a16:creationId xmlns:a16="http://schemas.microsoft.com/office/drawing/2014/main" id="{8665C2F3-3CCC-6506-E551-DDCF8065FB9F}"/>
              </a:ext>
            </a:extLst>
          </p:cNvPr>
          <p:cNvGrpSpPr/>
          <p:nvPr/>
        </p:nvGrpSpPr>
        <p:grpSpPr>
          <a:xfrm>
            <a:off x="976642" y="646983"/>
            <a:ext cx="353136" cy="313738"/>
            <a:chOff x="5292575" y="3681900"/>
            <a:chExt cx="420150" cy="373275"/>
          </a:xfrm>
        </p:grpSpPr>
        <p:sp>
          <p:nvSpPr>
            <p:cNvPr id="22" name="Google Shape;934;p50">
              <a:extLst>
                <a:ext uri="{FF2B5EF4-FFF2-40B4-BE49-F238E27FC236}">
                  <a16:creationId xmlns:a16="http://schemas.microsoft.com/office/drawing/2014/main" id="{34F0461B-969C-89FA-C7F7-72D41E1F0E37}"/>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5;p50">
              <a:extLst>
                <a:ext uri="{FF2B5EF4-FFF2-40B4-BE49-F238E27FC236}">
                  <a16:creationId xmlns:a16="http://schemas.microsoft.com/office/drawing/2014/main" id="{96976F7E-0D51-7B14-8C32-5E0D690392F1}"/>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6;p50">
              <a:extLst>
                <a:ext uri="{FF2B5EF4-FFF2-40B4-BE49-F238E27FC236}">
                  <a16:creationId xmlns:a16="http://schemas.microsoft.com/office/drawing/2014/main" id="{4D75E271-5907-818F-4984-35D50E7A570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7;p50">
              <a:extLst>
                <a:ext uri="{FF2B5EF4-FFF2-40B4-BE49-F238E27FC236}">
                  <a16:creationId xmlns:a16="http://schemas.microsoft.com/office/drawing/2014/main" id="{32610F64-D89D-BA08-7DF5-4516908B753B}"/>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8;p50">
              <a:extLst>
                <a:ext uri="{FF2B5EF4-FFF2-40B4-BE49-F238E27FC236}">
                  <a16:creationId xmlns:a16="http://schemas.microsoft.com/office/drawing/2014/main" id="{B6FB4149-7BE3-B20B-D855-D39C14440230}"/>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9;p50">
              <a:extLst>
                <a:ext uri="{FF2B5EF4-FFF2-40B4-BE49-F238E27FC236}">
                  <a16:creationId xmlns:a16="http://schemas.microsoft.com/office/drawing/2014/main" id="{09747BF9-DD12-DFF5-1347-9D9B952CC46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0;p50">
              <a:extLst>
                <a:ext uri="{FF2B5EF4-FFF2-40B4-BE49-F238E27FC236}">
                  <a16:creationId xmlns:a16="http://schemas.microsoft.com/office/drawing/2014/main" id="{D7B49A83-312C-C0F6-80EF-8BB5536A9FEB}"/>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63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4">
                                            <p:txEl>
                                              <p:pRg st="1" end="1"/>
                                            </p:txEl>
                                          </p:spTgt>
                                        </p:tgtEl>
                                        <p:attrNameLst>
                                          <p:attrName>style.visibility</p:attrName>
                                        </p:attrNameLst>
                                      </p:cBhvr>
                                      <p:to>
                                        <p:strVal val="visible"/>
                                      </p:to>
                                    </p:set>
                                    <p:animEffect transition="in" filter="fade">
                                      <p:cBhvr>
                                        <p:cTn id="14" dur="500"/>
                                        <p:tgtEl>
                                          <p:spTgt spid="12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7.</a:t>
            </a:r>
            <a:endParaRPr sz="7200">
              <a:solidFill>
                <a:schemeClr val="accent1"/>
              </a:solidFill>
            </a:endParaRPr>
          </a:p>
          <a:p>
            <a:pPr marL="0" lvl="0" indent="0" algn="l" rtl="0">
              <a:spcBef>
                <a:spcPts val="0"/>
              </a:spcBef>
              <a:spcAft>
                <a:spcPts val="0"/>
              </a:spcAft>
              <a:buNone/>
            </a:pPr>
            <a:r>
              <a:rPr lang="en">
                <a:solidFill>
                  <a:schemeClr val="tx1"/>
                </a:solidFill>
              </a:rPr>
              <a:t>PROGETTAZIONE DEGLI ESPERIMENTI</a:t>
            </a:r>
            <a:endParaRPr>
              <a:solidFill>
                <a:schemeClr val="tx1"/>
              </a:solidFill>
            </a:endParaRPr>
          </a:p>
        </p:txBody>
      </p:sp>
    </p:spTree>
    <p:extLst>
      <p:ext uri="{BB962C8B-B14F-4D97-AF65-F5344CB8AC3E}">
        <p14:creationId xmlns:p14="http://schemas.microsoft.com/office/powerpoint/2010/main" val="305072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49" y="1003754"/>
                <a:ext cx="6395319" cy="3492690"/>
              </a:xfrm>
              <a:prstGeom prst="rect">
                <a:avLst/>
              </a:prstGeom>
            </p:spPr>
            <p:txBody>
              <a:bodyPr spcFirstLastPara="1" wrap="square" lIns="91425" tIns="91425" rIns="91425" bIns="91425" anchor="t" anchorCtr="0">
                <a:noAutofit/>
              </a:bodyPr>
              <a:lstStyle/>
              <a:p>
                <a:pPr lvl="0"/>
                <a:r>
                  <a:rPr lang="it-IT" sz="1400" dirty="0">
                    <a:solidFill>
                      <a:schemeClr val="tx1"/>
                    </a:solidFill>
                  </a:rPr>
                  <a:t>La progettazione degli esperimenti è stata suddivisa in tre punti fondamentali:</a:t>
                </a:r>
              </a:p>
              <a:p>
                <a:pPr lvl="1"/>
                <a:r>
                  <a:rPr lang="it-IT" sz="1400" dirty="0">
                    <a:solidFill>
                      <a:schemeClr val="tx1"/>
                    </a:solidFill>
                    <a:latin typeface="Karla" pitchFamily="2" charset="0"/>
                  </a:rPr>
                  <a:t>Calcolo delle </a:t>
                </a:r>
                <a:r>
                  <a:rPr lang="it-IT" sz="1400" b="1" dirty="0">
                    <a:solidFill>
                      <a:schemeClr val="tx1"/>
                    </a:solidFill>
                    <a:latin typeface="Karla" pitchFamily="2" charset="0"/>
                  </a:rPr>
                  <a:t>configurazioni minime </a:t>
                </a:r>
                <a:r>
                  <a:rPr lang="it-IT" sz="1400" dirty="0">
                    <a:solidFill>
                      <a:schemeClr val="tx1"/>
                    </a:solidFill>
                    <a:latin typeface="Karla" pitchFamily="2" charset="0"/>
                  </a:rPr>
                  <a:t>del sistema</a:t>
                </a:r>
              </a:p>
              <a:p>
                <a:pPr lvl="1"/>
                <a:r>
                  <a:rPr lang="it-IT" sz="1400" dirty="0">
                    <a:solidFill>
                      <a:schemeClr val="tx1"/>
                    </a:solidFill>
                    <a:latin typeface="Karla" pitchFamily="2" charset="0"/>
                  </a:rPr>
                  <a:t>Simulazione ad </a:t>
                </a:r>
                <a:r>
                  <a:rPr lang="it-IT" sz="1400" b="1" dirty="0">
                    <a:solidFill>
                      <a:schemeClr val="tx1"/>
                    </a:solidFill>
                    <a:latin typeface="Karla" pitchFamily="2" charset="0"/>
                  </a:rPr>
                  <a:t>orizzonte infinito</a:t>
                </a:r>
                <a:endParaRPr lang="it-IT" sz="1400" dirty="0">
                  <a:solidFill>
                    <a:schemeClr val="tx1"/>
                  </a:solidFill>
                  <a:latin typeface="Karla" pitchFamily="2" charset="0"/>
                </a:endParaRPr>
              </a:p>
              <a:p>
                <a:pPr lvl="1"/>
                <a:r>
                  <a:rPr lang="it-IT" sz="1400" dirty="0">
                    <a:solidFill>
                      <a:schemeClr val="tx1"/>
                    </a:solidFill>
                    <a:latin typeface="Karla" pitchFamily="2" charset="0"/>
                  </a:rPr>
                  <a:t>Simulazione ad </a:t>
                </a:r>
                <a:r>
                  <a:rPr lang="it-IT" sz="1400" b="1" dirty="0">
                    <a:solidFill>
                      <a:schemeClr val="tx1"/>
                    </a:solidFill>
                    <a:latin typeface="Karla" pitchFamily="2" charset="0"/>
                  </a:rPr>
                  <a:t>orizzonte finito</a:t>
                </a:r>
                <a:endParaRPr lang="it-IT" sz="1400" dirty="0">
                  <a:solidFill>
                    <a:schemeClr val="tx1"/>
                  </a:solidFill>
                  <a:latin typeface="Karla" pitchFamily="2" charset="0"/>
                </a:endParaRPr>
              </a:p>
              <a:p>
                <a:pPr marL="584200" lvl="1" indent="0">
                  <a:buNone/>
                </a:pPr>
                <a:endParaRPr lang="it-IT" sz="1400" dirty="0">
                  <a:solidFill>
                    <a:schemeClr val="tx1"/>
                  </a:solidFill>
                </a:endParaRPr>
              </a:p>
              <a:p>
                <a:pPr marL="127000" indent="0">
                  <a:buNone/>
                </a:pPr>
                <a:r>
                  <a:rPr lang="it-IT" sz="1400" b="1" dirty="0">
                    <a:solidFill>
                      <a:schemeClr val="tx1"/>
                    </a:solidFill>
                    <a:latin typeface="Karla" pitchFamily="2" charset="0"/>
                  </a:rPr>
                  <a:t>Calcolo delle configurazioni minime del sistema</a:t>
                </a:r>
              </a:p>
              <a:p>
                <a:pPr marL="127000" indent="0">
                  <a:buNone/>
                </a:pPr>
                <a:r>
                  <a:rPr lang="it-IT" sz="1400" dirty="0">
                    <a:solidFill>
                      <a:schemeClr val="tx1"/>
                    </a:solidFill>
                    <a:latin typeface="Karla" pitchFamily="2" charset="0"/>
                  </a:rPr>
                  <a:t>Sfruttando la formula </a:t>
                </a:r>
                <a14:m>
                  <m:oMath xmlns:m="http://schemas.openxmlformats.org/officeDocument/2006/math">
                    <m:f>
                      <m:fPr>
                        <m:ctrlPr>
                          <a:rPr lang="it-IT" sz="1400" b="1" i="1" smtClean="0">
                            <a:solidFill>
                              <a:schemeClr val="tx1"/>
                            </a:solidFill>
                            <a:effectLst/>
                            <a:latin typeface="Cambria Math" panose="02040503050406030204" pitchFamily="18" charset="0"/>
                            <a:cs typeface="Times New Roman" panose="02020603050405020304" pitchFamily="18" charset="0"/>
                          </a:rPr>
                        </m:ctrlPr>
                      </m:fPr>
                      <m:num>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𝝀</m:t>
                        </m:r>
                      </m:num>
                      <m:den>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𝒎</m:t>
                        </m:r>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∗µ</m:t>
                        </m:r>
                      </m:den>
                    </m:f>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&lt;</m:t>
                    </m:r>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𝟏</m:t>
                    </m:r>
                  </m:oMath>
                </a14:m>
                <a:r>
                  <a:rPr lang="it-IT" sz="1400" dirty="0">
                    <a:solidFill>
                      <a:schemeClr val="tx1"/>
                    </a:solidFill>
                    <a:effectLst/>
                    <a:latin typeface="Karla" pitchFamily="2" charset="0"/>
                    <a:ea typeface="MS Mincho" panose="02020609040205080304" pitchFamily="49" charset="-128"/>
                    <a:cs typeface="Times New Roman" panose="02020603050405020304" pitchFamily="18" charset="0"/>
                  </a:rPr>
                  <a:t> </a:t>
                </a:r>
                <a:r>
                  <a:rPr lang="it-IT" sz="1400" dirty="0">
                    <a:solidFill>
                      <a:schemeClr val="tx1"/>
                    </a:solidFill>
                    <a:latin typeface="Karla" pitchFamily="2" charset="0"/>
                    <a:ea typeface="MS Mincho" panose="02020609040205080304" pitchFamily="49" charset="-128"/>
                    <a:cs typeface="Times New Roman" panose="02020603050405020304" pitchFamily="18" charset="0"/>
                  </a:rPr>
                  <a:t> </a:t>
                </a:r>
                <a:r>
                  <a:rPr lang="it-IT" sz="1400" dirty="0">
                    <a:solidFill>
                      <a:schemeClr val="tx1"/>
                    </a:solidFill>
                    <a:effectLst/>
                    <a:latin typeface="Karla" pitchFamily="2" charset="0"/>
                    <a:ea typeface="MS Mincho" panose="02020609040205080304" pitchFamily="49" charset="-128"/>
                    <a:cs typeface="Times New Roman" panose="02020603050405020304" pitchFamily="18" charset="0"/>
                  </a:rPr>
                  <a:t>abbiamo calcolato il numero </a:t>
                </a:r>
                <a:r>
                  <a:rPr lang="it-IT" sz="1400" dirty="0">
                    <a:solidFill>
                      <a:schemeClr val="tx1"/>
                    </a:solidFill>
                    <a:latin typeface="Karla" pitchFamily="2" charset="0"/>
                    <a:ea typeface="MS Mincho" panose="02020609040205080304" pitchFamily="49" charset="-128"/>
                    <a:cs typeface="Times New Roman" panose="02020603050405020304" pitchFamily="18" charset="0"/>
                  </a:rPr>
                  <a:t>minimo di serventi per ogni centro tale da garantire la stazionarietà:</a:t>
                </a:r>
              </a:p>
              <a:p>
                <a:pPr marL="584200" lvl="1" indent="0">
                  <a:buNone/>
                </a:pPr>
                <a:endParaRPr lang="it-IT" sz="1400" dirty="0">
                  <a:solidFill>
                    <a:schemeClr val="tx1"/>
                  </a:solidFill>
                  <a:latin typeface="Karla" pitchFamily="2" charset="0"/>
                </a:endParaRPr>
              </a:p>
              <a:p>
                <a:pPr lvl="0"/>
                <a:endParaRPr lang="it-IT" sz="1400" dirty="0">
                  <a:solidFill>
                    <a:schemeClr val="tx1"/>
                  </a:solidFill>
                </a:endParaRPr>
              </a:p>
              <a:p>
                <a:pPr marL="127000" lvl="0" indent="0">
                  <a:buNone/>
                </a:pPr>
                <a:r>
                  <a:rPr lang="it-IT" sz="800" b="1" dirty="0">
                    <a:solidFill>
                      <a:schemeClr val="tx1"/>
                    </a:solidFill>
                  </a:rPr>
                  <a:t>     </a:t>
                </a:r>
                <a:endParaRPr lang="it-IT" sz="1400" dirty="0">
                  <a:solidFill>
                    <a:schemeClr val="tx1"/>
                  </a:solidFill>
                </a:endParaRPr>
              </a:p>
              <a:p>
                <a:pPr lvl="0"/>
                <a:endParaRPr lang="it-IT" sz="1400" dirty="0">
                  <a:solidFill>
                    <a:schemeClr val="tx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49" y="1003754"/>
                <a:ext cx="6395319"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2" name="Google Shape;834;p50">
            <a:extLst>
              <a:ext uri="{FF2B5EF4-FFF2-40B4-BE49-F238E27FC236}">
                <a16:creationId xmlns:a16="http://schemas.microsoft.com/office/drawing/2014/main" id="{C98FA3F9-4350-A148-B1A8-8B17C213D22E}"/>
              </a:ext>
            </a:extLst>
          </p:cNvPr>
          <p:cNvGrpSpPr/>
          <p:nvPr/>
        </p:nvGrpSpPr>
        <p:grpSpPr>
          <a:xfrm>
            <a:off x="838250" y="641391"/>
            <a:ext cx="304009" cy="326513"/>
            <a:chOff x="616425" y="2329600"/>
            <a:chExt cx="361700" cy="388475"/>
          </a:xfrm>
        </p:grpSpPr>
        <p:sp>
          <p:nvSpPr>
            <p:cNvPr id="23" name="Google Shape;835;p50">
              <a:extLst>
                <a:ext uri="{FF2B5EF4-FFF2-40B4-BE49-F238E27FC236}">
                  <a16:creationId xmlns:a16="http://schemas.microsoft.com/office/drawing/2014/main" id="{87698441-FD48-E4B6-A236-55384E66C5A2}"/>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6;p50">
              <a:extLst>
                <a:ext uri="{FF2B5EF4-FFF2-40B4-BE49-F238E27FC236}">
                  <a16:creationId xmlns:a16="http://schemas.microsoft.com/office/drawing/2014/main" id="{FBFA7771-5E84-6081-065D-DD11701DF818}"/>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7;p50">
              <a:extLst>
                <a:ext uri="{FF2B5EF4-FFF2-40B4-BE49-F238E27FC236}">
                  <a16:creationId xmlns:a16="http://schemas.microsoft.com/office/drawing/2014/main" id="{4906D626-D148-1D61-96EA-B18DEDCDF442}"/>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8;p50">
              <a:extLst>
                <a:ext uri="{FF2B5EF4-FFF2-40B4-BE49-F238E27FC236}">
                  <a16:creationId xmlns:a16="http://schemas.microsoft.com/office/drawing/2014/main" id="{65B17966-1695-A040-8453-458FAA71DC0D}"/>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9;p50">
              <a:extLst>
                <a:ext uri="{FF2B5EF4-FFF2-40B4-BE49-F238E27FC236}">
                  <a16:creationId xmlns:a16="http://schemas.microsoft.com/office/drawing/2014/main" id="{AA00A934-5F37-B94A-46CA-E5542A840F80}"/>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0;p50">
              <a:extLst>
                <a:ext uri="{FF2B5EF4-FFF2-40B4-BE49-F238E27FC236}">
                  <a16:creationId xmlns:a16="http://schemas.microsoft.com/office/drawing/2014/main" id="{59B426C1-F6B3-5EDA-EA88-11B7E8BA90D0}"/>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1;p50">
              <a:extLst>
                <a:ext uri="{FF2B5EF4-FFF2-40B4-BE49-F238E27FC236}">
                  <a16:creationId xmlns:a16="http://schemas.microsoft.com/office/drawing/2014/main" id="{7E8ACA18-2350-BDB3-9E67-7D8A45A05515}"/>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2;p50">
              <a:extLst>
                <a:ext uri="{FF2B5EF4-FFF2-40B4-BE49-F238E27FC236}">
                  <a16:creationId xmlns:a16="http://schemas.microsoft.com/office/drawing/2014/main" id="{1039DBD8-AAB5-69BE-8E37-D6AECC511220}"/>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Immagine 39">
            <a:extLst>
              <a:ext uri="{FF2B5EF4-FFF2-40B4-BE49-F238E27FC236}">
                <a16:creationId xmlns:a16="http://schemas.microsoft.com/office/drawing/2014/main" id="{1D114E8D-C30E-1D32-5921-01C7C5A337EB}"/>
              </a:ext>
            </a:extLst>
          </p:cNvPr>
          <p:cNvPicPr>
            <a:picLocks noChangeAspect="1"/>
          </p:cNvPicPr>
          <p:nvPr/>
        </p:nvPicPr>
        <p:blipFill>
          <a:blip r:embed="rId4"/>
          <a:stretch>
            <a:fillRect/>
          </a:stretch>
        </p:blipFill>
        <p:spPr>
          <a:xfrm>
            <a:off x="1366873" y="3478269"/>
            <a:ext cx="5338070" cy="1322953"/>
          </a:xfrm>
          <a:prstGeom prst="rect">
            <a:avLst/>
          </a:prstGeom>
        </p:spPr>
      </p:pic>
    </p:spTree>
    <p:extLst>
      <p:ext uri="{BB962C8B-B14F-4D97-AF65-F5344CB8AC3E}">
        <p14:creationId xmlns:p14="http://schemas.microsoft.com/office/powerpoint/2010/main" val="30146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24">
                                            <p:txEl>
                                              <p:pRg st="6" end="6"/>
                                            </p:txEl>
                                          </p:spTgt>
                                        </p:tgtEl>
                                        <p:attrNameLst>
                                          <p:attrName>style.visibility</p:attrName>
                                        </p:attrNameLst>
                                      </p:cBhvr>
                                      <p:to>
                                        <p:strVal val="visible"/>
                                      </p:to>
                                    </p:set>
                                    <p:animEffect transition="in" filter="fade">
                                      <p:cBhvr>
                                        <p:cTn id="12"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infinito </a:t>
                </a:r>
              </a:p>
              <a:p>
                <a:r>
                  <a:rPr lang="it-IT" sz="1400">
                    <a:solidFill>
                      <a:schemeClr val="tx1"/>
                    </a:solidFill>
                  </a:rPr>
                  <a:t>Per questo tipo di simulazione è stato usato l’algoritmo </a:t>
                </a:r>
                <a:r>
                  <a:rPr lang="it-IT" sz="1400" b="1">
                    <a:solidFill>
                      <a:schemeClr val="tx1"/>
                    </a:solidFill>
                  </a:rPr>
                  <a:t>Batch Means </a:t>
                </a:r>
              </a:p>
              <a:p>
                <a:r>
                  <a:rPr lang="it-IT" sz="1400">
                    <a:solidFill>
                      <a:schemeClr val="tx1"/>
                    </a:solidFill>
                  </a:rPr>
                  <a:t>La scelta dei parametri </a:t>
                </a:r>
                <a:r>
                  <a:rPr lang="it-IT" sz="1400" b="1">
                    <a:solidFill>
                      <a:schemeClr val="tx1"/>
                    </a:solidFill>
                  </a:rPr>
                  <a:t>(b,k)</a:t>
                </a:r>
                <a:r>
                  <a:rPr lang="it-IT" sz="1400">
                    <a:solidFill>
                      <a:schemeClr val="tx1"/>
                    </a:solidFill>
                  </a:rPr>
                  <a:t> è avvenuta guardando all’algoritmo in maniera «black box»</a:t>
                </a:r>
              </a:p>
              <a:p>
                <a:r>
                  <a:rPr lang="it-IT" sz="1400">
                    <a:solidFill>
                      <a:schemeClr val="tx1"/>
                    </a:solidFill>
                  </a:rPr>
                  <a:t>I valori scelti per (b,k) sono stati b = </a:t>
                </a:r>
                <a:r>
                  <a:rPr lang="it-IT" sz="1400">
                    <a:solidFill>
                      <a:schemeClr val="accent1"/>
                    </a:solidFill>
                  </a:rPr>
                  <a:t>8192</a:t>
                </a:r>
                <a:r>
                  <a:rPr lang="it-IT" sz="1400">
                    <a:solidFill>
                      <a:schemeClr val="tx1"/>
                    </a:solidFill>
                  </a:rPr>
                  <a:t> (</a:t>
                </a:r>
                <a14:m>
                  <m:oMath xmlns:m="http://schemas.openxmlformats.org/officeDocument/2006/math">
                    <m:sSup>
                      <m:sSupPr>
                        <m:ctrlPr>
                          <a:rPr lang="it-IT" sz="1400" i="1" smtClean="0">
                            <a:solidFill>
                              <a:schemeClr val="tx1"/>
                            </a:solidFill>
                            <a:latin typeface="Cambria Math" panose="02040503050406030204" pitchFamily="18" charset="0"/>
                          </a:rPr>
                        </m:ctrlPr>
                      </m:sSupPr>
                      <m:e>
                        <m:r>
                          <a:rPr lang="it-IT" sz="1400" b="0" i="1" smtClean="0">
                            <a:solidFill>
                              <a:schemeClr val="tx1"/>
                            </a:solidFill>
                            <a:latin typeface="Cambria Math" panose="02040503050406030204" pitchFamily="18" charset="0"/>
                          </a:rPr>
                          <m:t>2</m:t>
                        </m:r>
                      </m:e>
                      <m:sup>
                        <m:r>
                          <a:rPr lang="it-IT" sz="1400" b="0" i="1" smtClean="0">
                            <a:solidFill>
                              <a:schemeClr val="tx1"/>
                            </a:solidFill>
                            <a:latin typeface="Cambria Math" panose="02040503050406030204" pitchFamily="18" charset="0"/>
                          </a:rPr>
                          <m:t>13</m:t>
                        </m:r>
                      </m:sup>
                    </m:sSup>
                    <m:r>
                      <a:rPr lang="it-IT" sz="1400" b="0" i="1" smtClean="0">
                        <a:solidFill>
                          <a:schemeClr val="tx1"/>
                        </a:solidFill>
                        <a:latin typeface="Cambria Math" panose="02040503050406030204" pitchFamily="18" charset="0"/>
                      </a:rPr>
                      <m:t>) </m:t>
                    </m:r>
                  </m:oMath>
                </a14:m>
                <a:r>
                  <a:rPr lang="it-IT" sz="1400">
                    <a:solidFill>
                      <a:schemeClr val="tx1"/>
                    </a:solidFill>
                  </a:rPr>
                  <a:t>e k = </a:t>
                </a:r>
                <a:r>
                  <a:rPr lang="it-IT" sz="1400">
                    <a:solidFill>
                      <a:schemeClr val="accent1"/>
                    </a:solidFill>
                  </a:rPr>
                  <a:t>256</a:t>
                </a:r>
                <a:r>
                  <a:rPr lang="it-IT" sz="1400">
                    <a:solidFill>
                      <a:schemeClr val="tx1"/>
                    </a:solidFill>
                  </a:rPr>
                  <a:t>, mentre per il SEED iniziale è stato scelto </a:t>
                </a:r>
                <a:r>
                  <a:rPr lang="it-IT" sz="1400">
                    <a:solidFill>
                      <a:schemeClr val="accent1"/>
                    </a:solidFill>
                  </a:rPr>
                  <a:t>123456789</a:t>
                </a:r>
                <a:endParaRPr lang="it-IT" sz="1400">
                  <a:solidFill>
                    <a:schemeClr val="tx1"/>
                  </a:solidFill>
                </a:endParaRPr>
              </a:p>
              <a:p>
                <a:r>
                  <a:rPr lang="it-IT" sz="1400">
                    <a:solidFill>
                      <a:schemeClr val="tx1"/>
                    </a:solidFill>
                  </a:rPr>
                  <a:t>Gli esperimenti sono volti a trovare la </a:t>
                </a:r>
                <a:r>
                  <a:rPr lang="it-IT" sz="1400" b="1">
                    <a:solidFill>
                      <a:schemeClr val="tx1"/>
                    </a:solidFill>
                  </a:rPr>
                  <a:t>migliore configurazione</a:t>
                </a:r>
                <a:r>
                  <a:rPr lang="it-IT" sz="1400">
                    <a:solidFill>
                      <a:schemeClr val="tx1"/>
                    </a:solidFill>
                  </a:rPr>
                  <a:t> del sistema che rispetti il </a:t>
                </a:r>
                <a:r>
                  <a:rPr lang="it-IT" sz="1400" b="1">
                    <a:solidFill>
                      <a:schemeClr val="tx1"/>
                    </a:solidFill>
                  </a:rPr>
                  <a:t>QoS 1 </a:t>
                </a:r>
                <a:r>
                  <a:rPr lang="it-IT" sz="1400">
                    <a:solidFill>
                      <a:schemeClr val="tx1"/>
                    </a:solidFill>
                  </a:rPr>
                  <a:t>(sul tempo di risposta)</a:t>
                </a:r>
              </a:p>
              <a:p>
                <a:r>
                  <a:rPr lang="it-IT" sz="1400">
                    <a:solidFill>
                      <a:schemeClr val="tx1"/>
                    </a:solidFill>
                  </a:rPr>
                  <a:t>Questo avviene testando varie configurazioni del sistema, variando il numero di serventi in ogni centro</a:t>
                </a:r>
              </a:p>
              <a:p>
                <a:pPr lvl="1"/>
                <a:endParaRPr lang="it-IT" sz="1400">
                  <a:solidFill>
                    <a:schemeClr val="accent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4"/>
                <a:ext cx="5759073"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7" name="Google Shape;834;p50">
            <a:extLst>
              <a:ext uri="{FF2B5EF4-FFF2-40B4-BE49-F238E27FC236}">
                <a16:creationId xmlns:a16="http://schemas.microsoft.com/office/drawing/2014/main" id="{564A3101-6CA9-2E79-6C29-EA3AA1A3F26A}"/>
              </a:ext>
            </a:extLst>
          </p:cNvPr>
          <p:cNvGrpSpPr/>
          <p:nvPr/>
        </p:nvGrpSpPr>
        <p:grpSpPr>
          <a:xfrm>
            <a:off x="838250" y="647056"/>
            <a:ext cx="304009" cy="326513"/>
            <a:chOff x="616425" y="2329600"/>
            <a:chExt cx="361700" cy="388475"/>
          </a:xfrm>
        </p:grpSpPr>
        <p:sp>
          <p:nvSpPr>
            <p:cNvPr id="8" name="Google Shape;835;p50">
              <a:extLst>
                <a:ext uri="{FF2B5EF4-FFF2-40B4-BE49-F238E27FC236}">
                  <a16:creationId xmlns:a16="http://schemas.microsoft.com/office/drawing/2014/main" id="{C6CF9E05-825A-A834-7C33-D698F201ADB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6;p50">
              <a:extLst>
                <a:ext uri="{FF2B5EF4-FFF2-40B4-BE49-F238E27FC236}">
                  <a16:creationId xmlns:a16="http://schemas.microsoft.com/office/drawing/2014/main" id="{67235818-8203-9AE0-3C6A-D39AC3806DA4}"/>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7;p50">
              <a:extLst>
                <a:ext uri="{FF2B5EF4-FFF2-40B4-BE49-F238E27FC236}">
                  <a16:creationId xmlns:a16="http://schemas.microsoft.com/office/drawing/2014/main" id="{CFEEC55E-11CD-84BF-B249-24CE5859AE29}"/>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8;p50">
              <a:extLst>
                <a:ext uri="{FF2B5EF4-FFF2-40B4-BE49-F238E27FC236}">
                  <a16:creationId xmlns:a16="http://schemas.microsoft.com/office/drawing/2014/main" id="{FCFA62FF-5263-1523-AF90-66DF80204E45}"/>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9;p50">
              <a:extLst>
                <a:ext uri="{FF2B5EF4-FFF2-40B4-BE49-F238E27FC236}">
                  <a16:creationId xmlns:a16="http://schemas.microsoft.com/office/drawing/2014/main" id="{B87A737E-D134-801A-1A03-F7CC969C7AF1}"/>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0;p50">
              <a:extLst>
                <a:ext uri="{FF2B5EF4-FFF2-40B4-BE49-F238E27FC236}">
                  <a16:creationId xmlns:a16="http://schemas.microsoft.com/office/drawing/2014/main" id="{F2B63296-B3DA-EB3D-998D-0B9915D72582}"/>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1;p50">
              <a:extLst>
                <a:ext uri="{FF2B5EF4-FFF2-40B4-BE49-F238E27FC236}">
                  <a16:creationId xmlns:a16="http://schemas.microsoft.com/office/drawing/2014/main" id="{E14A821C-6D3E-AC9C-D9A2-7307A996C1FB}"/>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p50">
              <a:extLst>
                <a:ext uri="{FF2B5EF4-FFF2-40B4-BE49-F238E27FC236}">
                  <a16:creationId xmlns:a16="http://schemas.microsoft.com/office/drawing/2014/main" id="{11CC3DB6-88BB-A255-3CA0-F4BF103936C3}"/>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magine 16">
            <a:extLst>
              <a:ext uri="{FF2B5EF4-FFF2-40B4-BE49-F238E27FC236}">
                <a16:creationId xmlns:a16="http://schemas.microsoft.com/office/drawing/2014/main" id="{EA60A2F7-EE82-0669-CC69-0EDDD51C14DF}"/>
              </a:ext>
            </a:extLst>
          </p:cNvPr>
          <p:cNvPicPr>
            <a:picLocks noChangeAspect="1"/>
          </p:cNvPicPr>
          <p:nvPr/>
        </p:nvPicPr>
        <p:blipFill rotWithShape="1">
          <a:blip r:embed="rId4"/>
          <a:srcRect t="9840"/>
          <a:stretch/>
        </p:blipFill>
        <p:spPr bwMode="auto">
          <a:xfrm>
            <a:off x="6597323" y="324021"/>
            <a:ext cx="2379853" cy="4495457"/>
          </a:xfrm>
          <a:prstGeom prst="rect">
            <a:avLst/>
          </a:prstGeom>
          <a:ln>
            <a:noFill/>
          </a:ln>
          <a:effectLst>
            <a:outerShdw blurRad="292100" dist="139700" dir="2700000" algn="tl" rotWithShape="0">
              <a:srgbClr val="333333">
                <a:alpha val="18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112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finito </a:t>
            </a:r>
          </a:p>
          <a:p>
            <a:r>
              <a:rPr lang="it-IT" sz="1400">
                <a:solidFill>
                  <a:schemeClr val="tx1"/>
                </a:solidFill>
              </a:rPr>
              <a:t>Per questo tipo di simulazione è stata adottata la tecnica delle </a:t>
            </a:r>
            <a:r>
              <a:rPr lang="it-IT" sz="1400" b="1">
                <a:solidFill>
                  <a:schemeClr val="tx1"/>
                </a:solidFill>
              </a:rPr>
              <a:t>replicazioni </a:t>
            </a:r>
            <a:r>
              <a:rPr lang="it-IT" sz="1400">
                <a:solidFill>
                  <a:schemeClr val="tx1"/>
                </a:solidFill>
              </a:rPr>
              <a:t>, scegliendone un numero pari a </a:t>
            </a:r>
            <a:r>
              <a:rPr lang="it-IT" sz="1400">
                <a:solidFill>
                  <a:schemeClr val="accent1"/>
                </a:solidFill>
              </a:rPr>
              <a:t>256</a:t>
            </a:r>
            <a:endParaRPr lang="it-IT" sz="1400">
              <a:solidFill>
                <a:schemeClr val="tx1"/>
              </a:solidFill>
            </a:endParaRPr>
          </a:p>
          <a:p>
            <a:r>
              <a:rPr lang="it-IT" sz="1400">
                <a:solidFill>
                  <a:schemeClr val="tx1"/>
                </a:solidFill>
              </a:rPr>
              <a:t>Viene effettuata una run per ognuna delle tre fasce orarie, per un tempo pari a </a:t>
            </a:r>
            <a:r>
              <a:rPr lang="it-IT" sz="1400">
                <a:solidFill>
                  <a:schemeClr val="accent1"/>
                </a:solidFill>
              </a:rPr>
              <a:t>60</a:t>
            </a:r>
            <a:r>
              <a:rPr lang="it-IT" sz="1400">
                <a:solidFill>
                  <a:schemeClr val="tx1"/>
                </a:solidFill>
              </a:rPr>
              <a:t> minuti</a:t>
            </a:r>
          </a:p>
          <a:p>
            <a:r>
              <a:rPr lang="it-IT" sz="1400">
                <a:solidFill>
                  <a:schemeClr val="tx1"/>
                </a:solidFill>
              </a:rPr>
              <a:t>L’</a:t>
            </a:r>
            <a:r>
              <a:rPr lang="it-IT" sz="1400" b="1">
                <a:solidFill>
                  <a:schemeClr val="tx1"/>
                </a:solidFill>
              </a:rPr>
              <a:t>initial SEED </a:t>
            </a:r>
            <a:r>
              <a:rPr lang="it-IT" sz="1400">
                <a:solidFill>
                  <a:schemeClr val="tx1"/>
                </a:solidFill>
              </a:rPr>
              <a:t>usato è </a:t>
            </a:r>
            <a:r>
              <a:rPr lang="it-IT" sz="1400">
                <a:solidFill>
                  <a:schemeClr val="accent1"/>
                </a:solidFill>
              </a:rPr>
              <a:t>123456789</a:t>
            </a:r>
          </a:p>
          <a:p>
            <a:r>
              <a:rPr lang="it-IT" sz="1400">
                <a:solidFill>
                  <a:schemeClr val="tx1"/>
                </a:solidFill>
              </a:rPr>
              <a:t>Viene utilizzata una matrice di struct </a:t>
            </a:r>
            <a:r>
              <a:rPr lang="it-IT" sz="1400" b="1" i="1">
                <a:solidFill>
                  <a:schemeClr val="tx1"/>
                </a:solidFill>
              </a:rPr>
              <a:t>outputStats</a:t>
            </a:r>
            <a:r>
              <a:rPr lang="it-IT" sz="1400" i="1">
                <a:solidFill>
                  <a:schemeClr val="tx1"/>
                </a:solidFill>
              </a:rPr>
              <a:t>, </a:t>
            </a:r>
            <a:r>
              <a:rPr lang="it-IT" sz="1400">
                <a:solidFill>
                  <a:schemeClr val="tx1"/>
                </a:solidFill>
              </a:rPr>
              <a:t>dove ogni riga corrisponde ad una replicazione ed ogni colonna alle statistiche relative ad un sottosistema</a:t>
            </a:r>
          </a:p>
          <a:p>
            <a:r>
              <a:rPr lang="it-IT" sz="1400">
                <a:solidFill>
                  <a:schemeClr val="tx1"/>
                </a:solidFill>
              </a:rPr>
              <a:t>Gli esperimenti sono </a:t>
            </a:r>
            <a:r>
              <a:rPr lang="it-IT" sz="1400" u="sng">
                <a:solidFill>
                  <a:schemeClr val="tx1"/>
                </a:solidFill>
              </a:rPr>
              <a:t>volti</a:t>
            </a:r>
            <a:r>
              <a:rPr lang="it-IT" sz="1400">
                <a:solidFill>
                  <a:schemeClr val="tx1"/>
                </a:solidFill>
              </a:rPr>
              <a:t> a trovare la configurazione che, a partire da quelle trovate in precedenza, garantisce il soddisfacimento del QoS 2, e al contempo il maggior profitto del cinema</a:t>
            </a:r>
          </a:p>
          <a:p>
            <a:endParaRPr lang="it-IT" sz="1400">
              <a:solidFill>
                <a:schemeClr val="tx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7" name="Google Shape;834;p50">
            <a:extLst>
              <a:ext uri="{FF2B5EF4-FFF2-40B4-BE49-F238E27FC236}">
                <a16:creationId xmlns:a16="http://schemas.microsoft.com/office/drawing/2014/main" id="{564A3101-6CA9-2E79-6C29-EA3AA1A3F26A}"/>
              </a:ext>
            </a:extLst>
          </p:cNvPr>
          <p:cNvGrpSpPr/>
          <p:nvPr/>
        </p:nvGrpSpPr>
        <p:grpSpPr>
          <a:xfrm>
            <a:off x="838250" y="647056"/>
            <a:ext cx="304009" cy="326513"/>
            <a:chOff x="616425" y="2329600"/>
            <a:chExt cx="361700" cy="388475"/>
          </a:xfrm>
        </p:grpSpPr>
        <p:sp>
          <p:nvSpPr>
            <p:cNvPr id="8" name="Google Shape;835;p50">
              <a:extLst>
                <a:ext uri="{FF2B5EF4-FFF2-40B4-BE49-F238E27FC236}">
                  <a16:creationId xmlns:a16="http://schemas.microsoft.com/office/drawing/2014/main" id="{C6CF9E05-825A-A834-7C33-D698F201ADB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6;p50">
              <a:extLst>
                <a:ext uri="{FF2B5EF4-FFF2-40B4-BE49-F238E27FC236}">
                  <a16:creationId xmlns:a16="http://schemas.microsoft.com/office/drawing/2014/main" id="{67235818-8203-9AE0-3C6A-D39AC3806DA4}"/>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7;p50">
              <a:extLst>
                <a:ext uri="{FF2B5EF4-FFF2-40B4-BE49-F238E27FC236}">
                  <a16:creationId xmlns:a16="http://schemas.microsoft.com/office/drawing/2014/main" id="{CFEEC55E-11CD-84BF-B249-24CE5859AE29}"/>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8;p50">
              <a:extLst>
                <a:ext uri="{FF2B5EF4-FFF2-40B4-BE49-F238E27FC236}">
                  <a16:creationId xmlns:a16="http://schemas.microsoft.com/office/drawing/2014/main" id="{FCFA62FF-5263-1523-AF90-66DF80204E45}"/>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9;p50">
              <a:extLst>
                <a:ext uri="{FF2B5EF4-FFF2-40B4-BE49-F238E27FC236}">
                  <a16:creationId xmlns:a16="http://schemas.microsoft.com/office/drawing/2014/main" id="{B87A737E-D134-801A-1A03-F7CC969C7AF1}"/>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0;p50">
              <a:extLst>
                <a:ext uri="{FF2B5EF4-FFF2-40B4-BE49-F238E27FC236}">
                  <a16:creationId xmlns:a16="http://schemas.microsoft.com/office/drawing/2014/main" id="{F2B63296-B3DA-EB3D-998D-0B9915D72582}"/>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1;p50">
              <a:extLst>
                <a:ext uri="{FF2B5EF4-FFF2-40B4-BE49-F238E27FC236}">
                  <a16:creationId xmlns:a16="http://schemas.microsoft.com/office/drawing/2014/main" id="{E14A821C-6D3E-AC9C-D9A2-7307A996C1FB}"/>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p50">
              <a:extLst>
                <a:ext uri="{FF2B5EF4-FFF2-40B4-BE49-F238E27FC236}">
                  <a16:creationId xmlns:a16="http://schemas.microsoft.com/office/drawing/2014/main" id="{11CC3DB6-88BB-A255-3CA0-F4BF103936C3}"/>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77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8.</a:t>
            </a:r>
            <a:endParaRPr sz="7200">
              <a:solidFill>
                <a:schemeClr val="accent1"/>
              </a:solidFill>
            </a:endParaRPr>
          </a:p>
          <a:p>
            <a:pPr marL="0" lvl="0" indent="0" algn="l" rtl="0">
              <a:spcBef>
                <a:spcPts val="0"/>
              </a:spcBef>
              <a:spcAft>
                <a:spcPts val="0"/>
              </a:spcAft>
              <a:buNone/>
            </a:pPr>
            <a:r>
              <a:rPr lang="en">
                <a:solidFill>
                  <a:schemeClr val="tx1"/>
                </a:solidFill>
              </a:rPr>
              <a:t>ESECUZIONE DELLE SIMULAZIONI</a:t>
            </a:r>
            <a:endParaRPr>
              <a:solidFill>
                <a:schemeClr val="tx1"/>
              </a:solidFill>
            </a:endParaRPr>
          </a:p>
        </p:txBody>
      </p:sp>
    </p:spTree>
    <p:extLst>
      <p:ext uri="{BB962C8B-B14F-4D97-AF65-F5344CB8AC3E}">
        <p14:creationId xmlns:p14="http://schemas.microsoft.com/office/powerpoint/2010/main" val="188225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003753"/>
                <a:ext cx="5759073" cy="3220935"/>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Simulazione ad orizzonte infinito</a:t>
                </a:r>
              </a:p>
              <a:p>
                <a:pPr marL="127000" indent="0">
                  <a:buNone/>
                </a:pPr>
                <a:endParaRPr lang="it-IT" sz="1400" b="1" dirty="0">
                  <a:solidFill>
                    <a:schemeClr val="tx1"/>
                  </a:solidFill>
                </a:endParaRPr>
              </a:p>
              <a:p>
                <a:pPr marL="127000" indent="0">
                  <a:buNone/>
                </a:pPr>
                <a:r>
                  <a:rPr lang="it-IT" sz="1400" b="1" dirty="0">
                    <a:solidFill>
                      <a:schemeClr val="tx1"/>
                    </a:solidFill>
                  </a:rPr>
                  <a:t>FASCIA 1 (15:00-18:00)</a:t>
                </a:r>
              </a:p>
              <a:p>
                <a:r>
                  <a:rPr lang="it-IT" sz="1400" dirty="0">
                    <a:solidFill>
                      <a:schemeClr val="tx1"/>
                    </a:solidFill>
                  </a:rPr>
                  <a:t>Partendo dalla configurazione minima {2,2,1,3,2}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=3.965638±0.045763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viene rispettato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di interrompere qui la sperimentazione e proseguire con le altre fasce.</a:t>
                </a:r>
                <a:endParaRPr lang="it-IT" sz="1400" dirty="0">
                  <a:solidFill>
                    <a:schemeClr val="tx1"/>
                  </a:solidFill>
                  <a:effectLst/>
                  <a:latin typeface="Karla" pitchFamily="2" charset="0"/>
                  <a:ea typeface="Microsoft Sans Serif" panose="020B0604020202020204" pitchFamily="34" charset="0"/>
                  <a:cs typeface="Times New Roman" panose="02020603050405020304" pitchFamily="18" charset="0"/>
                </a:endParaRPr>
              </a:p>
              <a:p>
                <a:endParaRPr lang="it-IT" sz="1400" dirty="0">
                  <a:solidFill>
                    <a:schemeClr val="tx1"/>
                  </a:solidFill>
                </a:endParaRPr>
              </a:p>
              <a:p>
                <a:endParaRPr lang="it-IT" sz="1400" dirty="0">
                  <a:solidFill>
                    <a:schemeClr val="tx1"/>
                  </a:solidFill>
                </a:endParaRPr>
              </a:p>
              <a:p>
                <a:pPr lvl="1"/>
                <a:endParaRPr lang="it-IT" sz="1400" dirty="0">
                  <a:solidFill>
                    <a:schemeClr val="accent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3"/>
                <a:ext cx="5759073" cy="3220935"/>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2" name="Google Shape;1040;p50">
            <a:extLst>
              <a:ext uri="{FF2B5EF4-FFF2-40B4-BE49-F238E27FC236}">
                <a16:creationId xmlns:a16="http://schemas.microsoft.com/office/drawing/2014/main" id="{604865CD-E22D-EBA2-487D-D2A9FEB73C33}"/>
              </a:ext>
            </a:extLst>
          </p:cNvPr>
          <p:cNvGrpSpPr/>
          <p:nvPr/>
        </p:nvGrpSpPr>
        <p:grpSpPr>
          <a:xfrm>
            <a:off x="838250" y="647056"/>
            <a:ext cx="332670" cy="332670"/>
            <a:chOff x="6649150" y="309350"/>
            <a:chExt cx="395800" cy="395800"/>
          </a:xfrm>
        </p:grpSpPr>
        <p:sp>
          <p:nvSpPr>
            <p:cNvPr id="3" name="Google Shape;1041;p50">
              <a:extLst>
                <a:ext uri="{FF2B5EF4-FFF2-40B4-BE49-F238E27FC236}">
                  <a16:creationId xmlns:a16="http://schemas.microsoft.com/office/drawing/2014/main" id="{C7C6CA50-206B-16A8-4182-0A403EAF2F9B}"/>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2;p50">
              <a:extLst>
                <a:ext uri="{FF2B5EF4-FFF2-40B4-BE49-F238E27FC236}">
                  <a16:creationId xmlns:a16="http://schemas.microsoft.com/office/drawing/2014/main" id="{7B94D1F7-A1E1-88FB-D8CF-DEDD63067E7F}"/>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3;p50">
              <a:extLst>
                <a:ext uri="{FF2B5EF4-FFF2-40B4-BE49-F238E27FC236}">
                  <a16:creationId xmlns:a16="http://schemas.microsoft.com/office/drawing/2014/main" id="{F6EA4DBE-E358-7844-7476-359C3CC583D1}"/>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4;p50">
              <a:extLst>
                <a:ext uri="{FF2B5EF4-FFF2-40B4-BE49-F238E27FC236}">
                  <a16:creationId xmlns:a16="http://schemas.microsoft.com/office/drawing/2014/main" id="{53B2675C-423E-2FE1-4BD8-808EE88DDB60}"/>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5;p50">
              <a:extLst>
                <a:ext uri="{FF2B5EF4-FFF2-40B4-BE49-F238E27FC236}">
                  <a16:creationId xmlns:a16="http://schemas.microsoft.com/office/drawing/2014/main" id="{85E6ADEC-7077-1318-E268-7BE3816A313A}"/>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6;p50">
              <a:extLst>
                <a:ext uri="{FF2B5EF4-FFF2-40B4-BE49-F238E27FC236}">
                  <a16:creationId xmlns:a16="http://schemas.microsoft.com/office/drawing/2014/main" id="{97EAFACC-BD84-5431-B9C5-645AA136A3EE}"/>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7;p50">
              <a:extLst>
                <a:ext uri="{FF2B5EF4-FFF2-40B4-BE49-F238E27FC236}">
                  <a16:creationId xmlns:a16="http://schemas.microsoft.com/office/drawing/2014/main" id="{C583F9E2-215A-F876-EB76-F69264270218}"/>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8;p50">
              <a:extLst>
                <a:ext uri="{FF2B5EF4-FFF2-40B4-BE49-F238E27FC236}">
                  <a16:creationId xmlns:a16="http://schemas.microsoft.com/office/drawing/2014/main" id="{9C417972-F942-8841-79CF-E06C04E68586}"/>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9;p50">
              <a:extLst>
                <a:ext uri="{FF2B5EF4-FFF2-40B4-BE49-F238E27FC236}">
                  <a16:creationId xmlns:a16="http://schemas.microsoft.com/office/drawing/2014/main" id="{DC592EF2-9D0D-2593-BE10-4F021AB8686C}"/>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p50">
              <a:extLst>
                <a:ext uri="{FF2B5EF4-FFF2-40B4-BE49-F238E27FC236}">
                  <a16:creationId xmlns:a16="http://schemas.microsoft.com/office/drawing/2014/main" id="{8F80F941-E4AE-248B-5998-4DBE3CB5A5C2}"/>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p50">
              <a:extLst>
                <a:ext uri="{FF2B5EF4-FFF2-40B4-BE49-F238E27FC236}">
                  <a16:creationId xmlns:a16="http://schemas.microsoft.com/office/drawing/2014/main" id="{5B00F86A-E0A6-8313-398E-10AF96DFA8F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2;p50">
              <a:extLst>
                <a:ext uri="{FF2B5EF4-FFF2-40B4-BE49-F238E27FC236}">
                  <a16:creationId xmlns:a16="http://schemas.microsoft.com/office/drawing/2014/main" id="{C3723C02-ABB3-67B8-35D0-CD15015476B3}"/>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3;p50">
              <a:extLst>
                <a:ext uri="{FF2B5EF4-FFF2-40B4-BE49-F238E27FC236}">
                  <a16:creationId xmlns:a16="http://schemas.microsoft.com/office/drawing/2014/main" id="{BE724683-05E2-7C74-7120-8EE7A7CDCD0E}"/>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4;p50">
              <a:extLst>
                <a:ext uri="{FF2B5EF4-FFF2-40B4-BE49-F238E27FC236}">
                  <a16:creationId xmlns:a16="http://schemas.microsoft.com/office/drawing/2014/main" id="{D13AFE9A-23A1-EFE4-1D22-7C8CABB7C05E}"/>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5;p50">
              <a:extLst>
                <a:ext uri="{FF2B5EF4-FFF2-40B4-BE49-F238E27FC236}">
                  <a16:creationId xmlns:a16="http://schemas.microsoft.com/office/drawing/2014/main" id="{1CD5F7D8-EF46-55CB-FCC7-3053D46DD855}"/>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6;p50">
              <a:extLst>
                <a:ext uri="{FF2B5EF4-FFF2-40B4-BE49-F238E27FC236}">
                  <a16:creationId xmlns:a16="http://schemas.microsoft.com/office/drawing/2014/main" id="{466D6F10-6F14-3D34-9884-06FB988673B8}"/>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7;p50">
              <a:extLst>
                <a:ext uri="{FF2B5EF4-FFF2-40B4-BE49-F238E27FC236}">
                  <a16:creationId xmlns:a16="http://schemas.microsoft.com/office/drawing/2014/main" id="{7A1569EC-184D-02EB-3CD2-F2CB5BF78F01}"/>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p50">
              <a:extLst>
                <a:ext uri="{FF2B5EF4-FFF2-40B4-BE49-F238E27FC236}">
                  <a16:creationId xmlns:a16="http://schemas.microsoft.com/office/drawing/2014/main" id="{648CF70B-11BE-40DB-8E4B-A213883C5A9B}"/>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9;p50">
              <a:extLst>
                <a:ext uri="{FF2B5EF4-FFF2-40B4-BE49-F238E27FC236}">
                  <a16:creationId xmlns:a16="http://schemas.microsoft.com/office/drawing/2014/main" id="{CE720CDF-6127-E3CE-DB8A-C4B2EC60D2C8}"/>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0;p50">
              <a:extLst>
                <a:ext uri="{FF2B5EF4-FFF2-40B4-BE49-F238E27FC236}">
                  <a16:creationId xmlns:a16="http://schemas.microsoft.com/office/drawing/2014/main" id="{DBE677DB-062E-AE2D-E11E-F07EF5EBFA77}"/>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1;p50">
              <a:extLst>
                <a:ext uri="{FF2B5EF4-FFF2-40B4-BE49-F238E27FC236}">
                  <a16:creationId xmlns:a16="http://schemas.microsoft.com/office/drawing/2014/main" id="{643E9E18-0FFF-D7B8-2E33-300D391D050B}"/>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2;p50">
              <a:extLst>
                <a:ext uri="{FF2B5EF4-FFF2-40B4-BE49-F238E27FC236}">
                  <a16:creationId xmlns:a16="http://schemas.microsoft.com/office/drawing/2014/main" id="{59DE3B7C-1A05-D9BA-21E0-D974AE7EA757}"/>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3;p50">
              <a:extLst>
                <a:ext uri="{FF2B5EF4-FFF2-40B4-BE49-F238E27FC236}">
                  <a16:creationId xmlns:a16="http://schemas.microsoft.com/office/drawing/2014/main" id="{BC1EDE8C-0C62-8C1F-9D5E-A9BA743BA138}"/>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2707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9FB22D6-5B09-43BB-3360-8052FD2188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27</a:t>
            </a:fld>
            <a:endParaRPr lang="it-IT"/>
          </a:p>
        </p:txBody>
      </p:sp>
      <mc:AlternateContent xmlns:mc="http://schemas.openxmlformats.org/markup-compatibility/2006" xmlns:a14="http://schemas.microsoft.com/office/drawing/2010/main">
        <mc:Choice Requires="a14">
          <p:sp>
            <p:nvSpPr>
              <p:cNvPr id="5" name="Google Shape;124;p19">
                <a:extLst>
                  <a:ext uri="{FF2B5EF4-FFF2-40B4-BE49-F238E27FC236}">
                    <a16:creationId xmlns:a16="http://schemas.microsoft.com/office/drawing/2014/main" id="{8A11F0B9-BE08-3810-1A9E-534019CC16B7}"/>
                  </a:ext>
                </a:extLst>
              </p:cNvPr>
              <p:cNvSpPr txBox="1">
                <a:spLocks noGrp="1"/>
              </p:cNvSpPr>
              <p:nvPr>
                <p:ph type="body" idx="1"/>
              </p:nvPr>
            </p:nvSpPr>
            <p:spPr>
              <a:xfrm>
                <a:off x="838250" y="1003753"/>
                <a:ext cx="5759073" cy="3746098"/>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FASCIA 2 (19:00-22:00)</a:t>
                </a:r>
              </a:p>
              <a:p>
                <a:r>
                  <a:rPr lang="it-IT" sz="1400" dirty="0">
                    <a:solidFill>
                      <a:schemeClr val="tx1"/>
                    </a:solidFill>
                  </a:rPr>
                  <a:t>Partendo dalla configurazione minima {2,1,1,3,2}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m:t>
                    </m:r>
                    <m:r>
                      <a:rPr lang="it-IT" sz="1400" i="1" smtClean="0">
                        <a:solidFill>
                          <a:schemeClr val="tx2">
                            <a:lumMod val="50000"/>
                          </a:schemeClr>
                        </a:solidFill>
                        <a:latin typeface="Cambria Math" panose="02040503050406030204" pitchFamily="18" charset="0"/>
                      </a:rPr>
                      <m:t>8.538984±0.474472</m:t>
                    </m:r>
                    <m:r>
                      <a:rPr lang="it-IT" sz="1400" b="0" i="1" smtClean="0">
                        <a:latin typeface="Cambria Math" panose="02040503050406030204" pitchFamily="18" charset="0"/>
                      </a:rPr>
                      <m:t>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NON viene rispettato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di procedere con gli esperimenti;</a:t>
                </a:r>
              </a:p>
              <a:p>
                <a:r>
                  <a:rPr lang="it-IT" sz="1400" dirty="0">
                    <a:solidFill>
                      <a:schemeClr val="tx1"/>
                    </a:solidFill>
                    <a:effectLst/>
                    <a:latin typeface="Karla" pitchFamily="2" charset="0"/>
                    <a:ea typeface="MS Mincho" panose="020B0400000000000000" pitchFamily="49" charset="-128"/>
                    <a:cs typeface="Times New Roman" panose="02020603050405020304" pitchFamily="18" charset="0"/>
                  </a:rPr>
                  <a:t>Aumentando il numero di serventi nel centro che presentava la maggiore utilizzazione, </a:t>
                </a:r>
                <a:r>
                  <a:rPr lang="it-IT" sz="1400" i="1" dirty="0" err="1">
                    <a:solidFill>
                      <a:schemeClr val="tx1"/>
                    </a:solidFill>
                    <a:effectLst/>
                    <a:latin typeface="Karla" pitchFamily="2" charset="0"/>
                    <a:ea typeface="MS Mincho" panose="020B0400000000000000" pitchFamily="49" charset="-128"/>
                    <a:cs typeface="Times New Roman" panose="02020603050405020304" pitchFamily="18" charset="0"/>
                  </a:rPr>
                  <a:t>controlloBiglietti</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ottenuto:</a:t>
                </a: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Rispettando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interrotto gli esperimenti per proseguire con l’ultima fascia oraria. </a:t>
                </a:r>
                <a:endParaRPr lang="it-IT" sz="1400" dirty="0">
                  <a:solidFill>
                    <a:schemeClr val="tx1"/>
                  </a:solidFill>
                  <a:effectLst/>
                  <a:latin typeface="Karla" pitchFamily="2" charset="0"/>
                  <a:ea typeface="Microsoft Sans Serif" panose="020B0604020202020204" pitchFamily="34" charset="0"/>
                  <a:cs typeface="Times New Roman" panose="02020603050405020304" pitchFamily="18" charset="0"/>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xmlns="">
          <p:sp>
            <p:nvSpPr>
              <p:cNvPr id="5" name="Google Shape;124;p19">
                <a:extLst>
                  <a:ext uri="{FF2B5EF4-FFF2-40B4-BE49-F238E27FC236}">
                    <a16:creationId xmlns:a16="http://schemas.microsoft.com/office/drawing/2014/main" id="{8A11F0B9-BE08-3810-1A9E-534019CC16B7}"/>
                  </a:ext>
                </a:extLst>
              </p:cNvPr>
              <p:cNvSpPr txBox="1">
                <a:spLocks noGrp="1" noRot="1" noChangeAspect="1" noMove="1" noResize="1" noEditPoints="1" noAdjustHandles="1" noChangeArrowheads="1" noChangeShapeType="1" noTextEdit="1"/>
              </p:cNvSpPr>
              <p:nvPr>
                <p:ph type="body" idx="1"/>
              </p:nvPr>
            </p:nvSpPr>
            <p:spPr>
              <a:xfrm>
                <a:off x="838250" y="1003753"/>
                <a:ext cx="5759073" cy="3746098"/>
              </a:xfrm>
              <a:prstGeom prst="rect">
                <a:avLst/>
              </a:prstGeom>
              <a:blipFill>
                <a:blip r:embed="rId2"/>
                <a:stretch>
                  <a:fillRect r="-847"/>
                </a:stretch>
              </a:blipFill>
            </p:spPr>
            <p:txBody>
              <a:bodyPr/>
              <a:lstStyle/>
              <a:p>
                <a:r>
                  <a:rPr lang="it-IT">
                    <a:noFill/>
                  </a:rPr>
                  <a:t> </a:t>
                </a:r>
              </a:p>
            </p:txBody>
          </p:sp>
        </mc:Fallback>
      </mc:AlternateContent>
      <p:grpSp>
        <p:nvGrpSpPr>
          <p:cNvPr id="6" name="Google Shape;1040;p50">
            <a:extLst>
              <a:ext uri="{FF2B5EF4-FFF2-40B4-BE49-F238E27FC236}">
                <a16:creationId xmlns:a16="http://schemas.microsoft.com/office/drawing/2014/main" id="{B3164818-3DB8-FAC1-561D-2487C4A203B5}"/>
              </a:ext>
            </a:extLst>
          </p:cNvPr>
          <p:cNvGrpSpPr/>
          <p:nvPr/>
        </p:nvGrpSpPr>
        <p:grpSpPr>
          <a:xfrm>
            <a:off x="838250" y="647056"/>
            <a:ext cx="332670" cy="332670"/>
            <a:chOff x="6649150" y="309350"/>
            <a:chExt cx="395800" cy="395800"/>
          </a:xfrm>
        </p:grpSpPr>
        <p:sp>
          <p:nvSpPr>
            <p:cNvPr id="7" name="Google Shape;1041;p50">
              <a:extLst>
                <a:ext uri="{FF2B5EF4-FFF2-40B4-BE49-F238E27FC236}">
                  <a16:creationId xmlns:a16="http://schemas.microsoft.com/office/drawing/2014/main" id="{07925E30-E99C-2897-EB23-5A0CFF2110F2}"/>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2;p50">
              <a:extLst>
                <a:ext uri="{FF2B5EF4-FFF2-40B4-BE49-F238E27FC236}">
                  <a16:creationId xmlns:a16="http://schemas.microsoft.com/office/drawing/2014/main" id="{B957415C-004C-DD5A-2C6C-24FBAC992AC2}"/>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3;p50">
              <a:extLst>
                <a:ext uri="{FF2B5EF4-FFF2-40B4-BE49-F238E27FC236}">
                  <a16:creationId xmlns:a16="http://schemas.microsoft.com/office/drawing/2014/main" id="{596CAD4C-2785-132E-B709-0EBB0309CB2B}"/>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4;p50">
              <a:extLst>
                <a:ext uri="{FF2B5EF4-FFF2-40B4-BE49-F238E27FC236}">
                  <a16:creationId xmlns:a16="http://schemas.microsoft.com/office/drawing/2014/main" id="{36F0D537-99E1-B0AD-5927-26BB50C80C77}"/>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5;p50">
              <a:extLst>
                <a:ext uri="{FF2B5EF4-FFF2-40B4-BE49-F238E27FC236}">
                  <a16:creationId xmlns:a16="http://schemas.microsoft.com/office/drawing/2014/main" id="{A2F3EBC5-B451-98E0-978E-CD69963E087B}"/>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6;p50">
              <a:extLst>
                <a:ext uri="{FF2B5EF4-FFF2-40B4-BE49-F238E27FC236}">
                  <a16:creationId xmlns:a16="http://schemas.microsoft.com/office/drawing/2014/main" id="{A9B3D247-A07F-0CEA-5CCF-0EF976A94E7C}"/>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7;p50">
              <a:extLst>
                <a:ext uri="{FF2B5EF4-FFF2-40B4-BE49-F238E27FC236}">
                  <a16:creationId xmlns:a16="http://schemas.microsoft.com/office/drawing/2014/main" id="{8F98D834-7CE8-A76B-2F8A-540FF4D7DAFC}"/>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8;p50">
              <a:extLst>
                <a:ext uri="{FF2B5EF4-FFF2-40B4-BE49-F238E27FC236}">
                  <a16:creationId xmlns:a16="http://schemas.microsoft.com/office/drawing/2014/main" id="{4D11B282-6E5C-7AE4-B528-9DF23AF42EF3}"/>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9;p50">
              <a:extLst>
                <a:ext uri="{FF2B5EF4-FFF2-40B4-BE49-F238E27FC236}">
                  <a16:creationId xmlns:a16="http://schemas.microsoft.com/office/drawing/2014/main" id="{73A0C0E6-B1D6-3A87-47C5-E1A5580380DF}"/>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0;p50">
              <a:extLst>
                <a:ext uri="{FF2B5EF4-FFF2-40B4-BE49-F238E27FC236}">
                  <a16:creationId xmlns:a16="http://schemas.microsoft.com/office/drawing/2014/main" id="{A49544DB-B568-0B6F-A762-631695271C04}"/>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1;p50">
              <a:extLst>
                <a:ext uri="{FF2B5EF4-FFF2-40B4-BE49-F238E27FC236}">
                  <a16:creationId xmlns:a16="http://schemas.microsoft.com/office/drawing/2014/main" id="{EC13EABB-0786-5D55-4D86-CBA59D3EACD9}"/>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2;p50">
              <a:extLst>
                <a:ext uri="{FF2B5EF4-FFF2-40B4-BE49-F238E27FC236}">
                  <a16:creationId xmlns:a16="http://schemas.microsoft.com/office/drawing/2014/main" id="{44B3DB24-9ED9-FAB2-586D-1400CB66BC69}"/>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3;p50">
              <a:extLst>
                <a:ext uri="{FF2B5EF4-FFF2-40B4-BE49-F238E27FC236}">
                  <a16:creationId xmlns:a16="http://schemas.microsoft.com/office/drawing/2014/main" id="{4A5118A9-8DCC-11ED-B716-4ECE26D157C1}"/>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4;p50">
              <a:extLst>
                <a:ext uri="{FF2B5EF4-FFF2-40B4-BE49-F238E27FC236}">
                  <a16:creationId xmlns:a16="http://schemas.microsoft.com/office/drawing/2014/main" id="{97FA99ED-EA6C-8FD9-9A24-FBC10C7E6EDD}"/>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5;p50">
              <a:extLst>
                <a:ext uri="{FF2B5EF4-FFF2-40B4-BE49-F238E27FC236}">
                  <a16:creationId xmlns:a16="http://schemas.microsoft.com/office/drawing/2014/main" id="{851D5B66-8D8E-8344-AFC7-753F3AA54744}"/>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6;p50">
              <a:extLst>
                <a:ext uri="{FF2B5EF4-FFF2-40B4-BE49-F238E27FC236}">
                  <a16:creationId xmlns:a16="http://schemas.microsoft.com/office/drawing/2014/main" id="{AC045D5B-A4A3-19A6-2F3D-435ED6F8B4BF}"/>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7;p50">
              <a:extLst>
                <a:ext uri="{FF2B5EF4-FFF2-40B4-BE49-F238E27FC236}">
                  <a16:creationId xmlns:a16="http://schemas.microsoft.com/office/drawing/2014/main" id="{8DE292A0-30B4-029D-040E-59DF579EF6C3}"/>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8;p50">
              <a:extLst>
                <a:ext uri="{FF2B5EF4-FFF2-40B4-BE49-F238E27FC236}">
                  <a16:creationId xmlns:a16="http://schemas.microsoft.com/office/drawing/2014/main" id="{6418679B-A55C-A3DC-E0C2-15E0E6617148}"/>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9;p50">
              <a:extLst>
                <a:ext uri="{FF2B5EF4-FFF2-40B4-BE49-F238E27FC236}">
                  <a16:creationId xmlns:a16="http://schemas.microsoft.com/office/drawing/2014/main" id="{16239474-7B25-AB12-72A4-F092F97D86EE}"/>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0;p50">
              <a:extLst>
                <a:ext uri="{FF2B5EF4-FFF2-40B4-BE49-F238E27FC236}">
                  <a16:creationId xmlns:a16="http://schemas.microsoft.com/office/drawing/2014/main" id="{8B1399CB-CB8E-A693-0A3C-3FEA4428F0FF}"/>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1;p50">
              <a:extLst>
                <a:ext uri="{FF2B5EF4-FFF2-40B4-BE49-F238E27FC236}">
                  <a16:creationId xmlns:a16="http://schemas.microsoft.com/office/drawing/2014/main" id="{22A29A1E-241F-6111-1570-33917FF67BED}"/>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62;p50">
              <a:extLst>
                <a:ext uri="{FF2B5EF4-FFF2-40B4-BE49-F238E27FC236}">
                  <a16:creationId xmlns:a16="http://schemas.microsoft.com/office/drawing/2014/main" id="{3DED2274-ACBE-9BBD-4C8C-A03CAB13D035}"/>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3;p50">
              <a:extLst>
                <a:ext uri="{FF2B5EF4-FFF2-40B4-BE49-F238E27FC236}">
                  <a16:creationId xmlns:a16="http://schemas.microsoft.com/office/drawing/2014/main" id="{53A1F3FD-BC6A-F322-A29F-DE98EB81FF42}"/>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graphicFrame>
            <p:nvGraphicFramePr>
              <p:cNvPr id="30" name="Tabella 29">
                <a:extLst>
                  <a:ext uri="{FF2B5EF4-FFF2-40B4-BE49-F238E27FC236}">
                    <a16:creationId xmlns:a16="http://schemas.microsoft.com/office/drawing/2014/main" id="{18DB358D-48C0-4544-C799-AA428797AD35}"/>
                  </a:ext>
                </a:extLst>
              </p:cNvPr>
              <p:cNvGraphicFramePr>
                <a:graphicFrameLocks noGrp="1"/>
              </p:cNvGraphicFramePr>
              <p:nvPr>
                <p:extLst>
                  <p:ext uri="{D42A27DB-BD31-4B8C-83A1-F6EECF244321}">
                    <p14:modId xmlns:p14="http://schemas.microsoft.com/office/powerpoint/2010/main" val="40421012"/>
                  </p:ext>
                </p:extLst>
              </p:nvPr>
            </p:nvGraphicFramePr>
            <p:xfrm>
              <a:off x="2250490" y="3411042"/>
              <a:ext cx="5184774" cy="343129"/>
            </p:xfrm>
            <a:graphic>
              <a:graphicData uri="http://schemas.openxmlformats.org/drawingml/2006/table">
                <a:tbl>
                  <a:tblPr firstRow="1" firstCol="1" bandRow="1">
                    <a:tableStyleId>{79C08C98-0C33-4979-9066-DB2A27208FE7}</a:tableStyleId>
                  </a:tblPr>
                  <a:tblGrid>
                    <a:gridCol w="2592387">
                      <a:extLst>
                        <a:ext uri="{9D8B030D-6E8A-4147-A177-3AD203B41FA5}">
                          <a16:colId xmlns:a16="http://schemas.microsoft.com/office/drawing/2014/main" val="3490563794"/>
                        </a:ext>
                      </a:extLst>
                    </a:gridCol>
                    <a:gridCol w="2592387">
                      <a:extLst>
                        <a:ext uri="{9D8B030D-6E8A-4147-A177-3AD203B41FA5}">
                          <a16:colId xmlns:a16="http://schemas.microsoft.com/office/drawing/2014/main" val="2399915759"/>
                        </a:ext>
                      </a:extLst>
                    </a:gridCol>
                  </a:tblGrid>
                  <a:tr h="164105">
                    <a:tc>
                      <a:txBody>
                        <a:bodyPr/>
                        <a:lstStyle/>
                        <a:p>
                          <a:pPr marL="73025" marR="73025" algn="ctr">
                            <a:lnSpc>
                              <a:spcPct val="115000"/>
                            </a:lnSpc>
                            <a:spcBef>
                              <a:spcPts val="600"/>
                            </a:spcBef>
                            <a:spcAft>
                              <a:spcPts val="0"/>
                            </a:spcAft>
                          </a:pPr>
                          <a:r>
                            <a:rPr lang="it-IT" sz="900">
                              <a:effectLst/>
                            </a:rPr>
                            <a:t>Configurazione</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pPr marL="73025" marR="73025" algn="ctr">
                            <a:lnSpc>
                              <a:spcPct val="115000"/>
                            </a:lnSpc>
                            <a:spcBef>
                              <a:spcPts val="600"/>
                            </a:spcBef>
                            <a:spcAft>
                              <a:spcPts val="0"/>
                            </a:spcAft>
                          </a:pPr>
                          <a14:m>
                            <m:oMathPara xmlns:m="http://schemas.openxmlformats.org/officeDocument/2006/math">
                              <m:oMathParaPr>
                                <m:jc m:val="centerGroup"/>
                              </m:oMathParaPr>
                              <m:oMath xmlns:m="http://schemas.openxmlformats.org/officeDocument/2006/math">
                                <m:r>
                                  <a:rPr lang="it-IT" sz="900">
                                    <a:effectLst/>
                                    <a:latin typeface="Cambria Math" panose="02040503050406030204" pitchFamily="18" charset="0"/>
                                  </a:rPr>
                                  <m:t>𝑬</m:t>
                                </m:r>
                                <m:d>
                                  <m:dPr>
                                    <m:begChr m:val="["/>
                                    <m:endChr m:val="]"/>
                                    <m:ctrlPr>
                                      <a:rPr lang="it-IT" sz="900" i="1">
                                        <a:effectLst/>
                                        <a:latin typeface="Cambria Math" panose="02040503050406030204" pitchFamily="18" charset="0"/>
                                      </a:rPr>
                                    </m:ctrlPr>
                                  </m:dPr>
                                  <m:e>
                                    <m:sSub>
                                      <m:sSubPr>
                                        <m:ctrlPr>
                                          <a:rPr lang="it-IT" sz="900" i="1">
                                            <a:effectLst/>
                                            <a:latin typeface="Cambria Math" panose="02040503050406030204" pitchFamily="18" charset="0"/>
                                          </a:rPr>
                                        </m:ctrlPr>
                                      </m:sSubPr>
                                      <m:e>
                                        <m:r>
                                          <a:rPr lang="it-IT" sz="900">
                                            <a:effectLst/>
                                            <a:latin typeface="Cambria Math" panose="02040503050406030204" pitchFamily="18" charset="0"/>
                                          </a:rPr>
                                          <m:t>𝑻</m:t>
                                        </m:r>
                                      </m:e>
                                      <m:sub>
                                        <m:r>
                                          <a:rPr lang="it-IT" sz="900">
                                            <a:effectLst/>
                                            <a:latin typeface="Cambria Math" panose="02040503050406030204" pitchFamily="18" charset="0"/>
                                          </a:rPr>
                                          <m:t>𝒔</m:t>
                                        </m:r>
                                      </m:sub>
                                    </m:sSub>
                                  </m:e>
                                </m:d>
                              </m:oMath>
                            </m:oMathPara>
                          </a14:m>
                          <a:endParaRPr lang="it-IT" sz="1000" dirty="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9700313"/>
                      </a:ext>
                    </a:extLst>
                  </a:tr>
                  <a:tr h="179024">
                    <a:tc>
                      <a:txBody>
                        <a:bodyPr/>
                        <a:lstStyle/>
                        <a:p>
                          <a:pPr marL="73025" marR="73025" algn="ctr">
                            <a:lnSpc>
                              <a:spcPct val="115000"/>
                            </a:lnSpc>
                            <a:spcBef>
                              <a:spcPts val="600"/>
                            </a:spcBef>
                            <a:spcAft>
                              <a:spcPts val="0"/>
                            </a:spcAft>
                          </a:pPr>
                          <a:r>
                            <a:rPr lang="it-IT" sz="1000">
                              <a:effectLst/>
                            </a:rPr>
                            <a:t>{2,2,1,3,2}</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pPr marL="73025" marR="73025" algn="ctr">
                            <a:lnSpc>
                              <a:spcPct val="115000"/>
                            </a:lnSpc>
                            <a:spcBef>
                              <a:spcPts val="600"/>
                            </a:spcBef>
                            <a:spcAft>
                              <a:spcPts val="0"/>
                            </a:spcAft>
                          </a:pPr>
                          <a14:m>
                            <m:oMathPara xmlns:m="http://schemas.openxmlformats.org/officeDocument/2006/math">
                              <m:oMathParaPr>
                                <m:jc m:val="centerGroup"/>
                              </m:oMathParaPr>
                              <m:oMath xmlns:m="http://schemas.openxmlformats.org/officeDocument/2006/math">
                                <m:r>
                                  <a:rPr lang="it-IT" sz="1000">
                                    <a:effectLst/>
                                    <a:latin typeface="Cambria Math" panose="02040503050406030204" pitchFamily="18" charset="0"/>
                                  </a:rPr>
                                  <m:t>2.487101±0.15123 </m:t>
                                </m:r>
                                <m:r>
                                  <a:rPr lang="it-IT" sz="1000">
                                    <a:effectLst/>
                                    <a:latin typeface="Cambria Math" panose="02040503050406030204" pitchFamily="18" charset="0"/>
                                  </a:rPr>
                                  <m:t>𝑚𝑖𝑛</m:t>
                                </m:r>
                              </m:oMath>
                            </m:oMathPara>
                          </a14:m>
                          <a:endParaRPr lang="it-IT" sz="1000" dirty="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94668885"/>
                      </a:ext>
                    </a:extLst>
                  </a:tr>
                </a:tbl>
              </a:graphicData>
            </a:graphic>
          </p:graphicFrame>
        </mc:Choice>
        <mc:Fallback xmlns="">
          <p:graphicFrame>
            <p:nvGraphicFramePr>
              <p:cNvPr id="30" name="Tabella 29">
                <a:extLst>
                  <a:ext uri="{FF2B5EF4-FFF2-40B4-BE49-F238E27FC236}">
                    <a16:creationId xmlns:a16="http://schemas.microsoft.com/office/drawing/2014/main" id="{18DB358D-48C0-4544-C799-AA428797AD35}"/>
                  </a:ext>
                </a:extLst>
              </p:cNvPr>
              <p:cNvGraphicFramePr>
                <a:graphicFrameLocks noGrp="1"/>
              </p:cNvGraphicFramePr>
              <p:nvPr>
                <p:extLst>
                  <p:ext uri="{D42A27DB-BD31-4B8C-83A1-F6EECF244321}">
                    <p14:modId xmlns:p14="http://schemas.microsoft.com/office/powerpoint/2010/main" val="40421012"/>
                  </p:ext>
                </p:extLst>
              </p:nvPr>
            </p:nvGraphicFramePr>
            <p:xfrm>
              <a:off x="2250490" y="3411042"/>
              <a:ext cx="5184774" cy="343129"/>
            </p:xfrm>
            <a:graphic>
              <a:graphicData uri="http://schemas.openxmlformats.org/drawingml/2006/table">
                <a:tbl>
                  <a:tblPr firstRow="1" firstCol="1" bandRow="1">
                    <a:tableStyleId>{79C08C98-0C33-4979-9066-DB2A27208FE7}</a:tableStyleId>
                  </a:tblPr>
                  <a:tblGrid>
                    <a:gridCol w="2592387">
                      <a:extLst>
                        <a:ext uri="{9D8B030D-6E8A-4147-A177-3AD203B41FA5}">
                          <a16:colId xmlns:a16="http://schemas.microsoft.com/office/drawing/2014/main" val="3490563794"/>
                        </a:ext>
                      </a:extLst>
                    </a:gridCol>
                    <a:gridCol w="2592387">
                      <a:extLst>
                        <a:ext uri="{9D8B030D-6E8A-4147-A177-3AD203B41FA5}">
                          <a16:colId xmlns:a16="http://schemas.microsoft.com/office/drawing/2014/main" val="2399915759"/>
                        </a:ext>
                      </a:extLst>
                    </a:gridCol>
                  </a:tblGrid>
                  <a:tr h="164105">
                    <a:tc>
                      <a:txBody>
                        <a:bodyPr/>
                        <a:lstStyle/>
                        <a:p>
                          <a:pPr marL="73025" marR="73025" algn="ctr">
                            <a:lnSpc>
                              <a:spcPct val="115000"/>
                            </a:lnSpc>
                            <a:spcBef>
                              <a:spcPts val="600"/>
                            </a:spcBef>
                            <a:spcAft>
                              <a:spcPts val="0"/>
                            </a:spcAft>
                          </a:pPr>
                          <a:r>
                            <a:rPr lang="it-IT" sz="900">
                              <a:effectLst/>
                            </a:rPr>
                            <a:t>Configurazione</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endParaRPr lang="it-IT"/>
                        </a:p>
                      </a:txBody>
                      <a:tcPr marL="0" marR="0" marT="0" marB="0" anchor="ctr">
                        <a:blipFill>
                          <a:blip r:embed="rId3"/>
                          <a:stretch>
                            <a:fillRect l="-100471" t="-14815" r="-471" b="-151852"/>
                          </a:stretch>
                        </a:blipFill>
                      </a:tcPr>
                    </a:tc>
                    <a:extLst>
                      <a:ext uri="{0D108BD9-81ED-4DB2-BD59-A6C34878D82A}">
                        <a16:rowId xmlns:a16="http://schemas.microsoft.com/office/drawing/2014/main" val="189700313"/>
                      </a:ext>
                    </a:extLst>
                  </a:tr>
                  <a:tr h="179024">
                    <a:tc>
                      <a:txBody>
                        <a:bodyPr/>
                        <a:lstStyle/>
                        <a:p>
                          <a:pPr marL="73025" marR="73025" algn="ctr">
                            <a:lnSpc>
                              <a:spcPct val="115000"/>
                            </a:lnSpc>
                            <a:spcBef>
                              <a:spcPts val="600"/>
                            </a:spcBef>
                            <a:spcAft>
                              <a:spcPts val="0"/>
                            </a:spcAft>
                          </a:pPr>
                          <a:r>
                            <a:rPr lang="it-IT" sz="1000">
                              <a:effectLst/>
                            </a:rPr>
                            <a:t>{2,2,1,3,2}</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endParaRPr lang="it-IT"/>
                        </a:p>
                      </a:txBody>
                      <a:tcPr marL="0" marR="0" marT="0" marB="0" anchor="ctr">
                        <a:blipFill>
                          <a:blip r:embed="rId3"/>
                          <a:stretch>
                            <a:fillRect l="-100471" t="-103333" r="-471" b="-36667"/>
                          </a:stretch>
                        </a:blipFill>
                      </a:tcPr>
                    </a:tc>
                    <a:extLst>
                      <a:ext uri="{0D108BD9-81ED-4DB2-BD59-A6C34878D82A}">
                        <a16:rowId xmlns:a16="http://schemas.microsoft.com/office/drawing/2014/main" val="3694668885"/>
                      </a:ext>
                    </a:extLst>
                  </a:tr>
                </a:tbl>
              </a:graphicData>
            </a:graphic>
          </p:graphicFrame>
        </mc:Fallback>
      </mc:AlternateContent>
    </p:spTree>
    <p:extLst>
      <p:ext uri="{BB962C8B-B14F-4D97-AF65-F5344CB8AC3E}">
        <p14:creationId xmlns:p14="http://schemas.microsoft.com/office/powerpoint/2010/main" val="171644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A6B917CA-4271-6678-B4BA-BD6645C23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28</a:t>
            </a:fld>
            <a:endParaRPr lang="it-IT"/>
          </a:p>
        </p:txBody>
      </p:sp>
      <p:grpSp>
        <p:nvGrpSpPr>
          <p:cNvPr id="7" name="Google Shape;1040;p50">
            <a:extLst>
              <a:ext uri="{FF2B5EF4-FFF2-40B4-BE49-F238E27FC236}">
                <a16:creationId xmlns:a16="http://schemas.microsoft.com/office/drawing/2014/main" id="{E6F74F65-8AC3-367D-82E2-E1CE5AD198C0}"/>
              </a:ext>
            </a:extLst>
          </p:cNvPr>
          <p:cNvGrpSpPr/>
          <p:nvPr/>
        </p:nvGrpSpPr>
        <p:grpSpPr>
          <a:xfrm>
            <a:off x="838250" y="647056"/>
            <a:ext cx="332670" cy="332670"/>
            <a:chOff x="6649150" y="309350"/>
            <a:chExt cx="395800" cy="395800"/>
          </a:xfrm>
        </p:grpSpPr>
        <p:sp>
          <p:nvSpPr>
            <p:cNvPr id="8" name="Google Shape;1041;p50">
              <a:extLst>
                <a:ext uri="{FF2B5EF4-FFF2-40B4-BE49-F238E27FC236}">
                  <a16:creationId xmlns:a16="http://schemas.microsoft.com/office/drawing/2014/main" id="{698B82F6-5BBA-67CE-F3AB-5876D851F20E}"/>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2;p50">
              <a:extLst>
                <a:ext uri="{FF2B5EF4-FFF2-40B4-BE49-F238E27FC236}">
                  <a16:creationId xmlns:a16="http://schemas.microsoft.com/office/drawing/2014/main" id="{1CB991EF-F7D2-DCF3-7C2C-5A29E410E886}"/>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3;p50">
              <a:extLst>
                <a:ext uri="{FF2B5EF4-FFF2-40B4-BE49-F238E27FC236}">
                  <a16:creationId xmlns:a16="http://schemas.microsoft.com/office/drawing/2014/main" id="{2193E842-DF9B-F277-5E83-16ABB0239EF3}"/>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4;p50">
              <a:extLst>
                <a:ext uri="{FF2B5EF4-FFF2-40B4-BE49-F238E27FC236}">
                  <a16:creationId xmlns:a16="http://schemas.microsoft.com/office/drawing/2014/main" id="{C08507B0-9BB2-E7D5-942B-68A32E077EFB}"/>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5;p50">
              <a:extLst>
                <a:ext uri="{FF2B5EF4-FFF2-40B4-BE49-F238E27FC236}">
                  <a16:creationId xmlns:a16="http://schemas.microsoft.com/office/drawing/2014/main" id="{99DCC217-9989-D46F-82F0-3F1CF6240DAD}"/>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6;p50">
              <a:extLst>
                <a:ext uri="{FF2B5EF4-FFF2-40B4-BE49-F238E27FC236}">
                  <a16:creationId xmlns:a16="http://schemas.microsoft.com/office/drawing/2014/main" id="{F520DDC6-5CCB-38C5-7925-A98F6D126CE0}"/>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7;p50">
              <a:extLst>
                <a:ext uri="{FF2B5EF4-FFF2-40B4-BE49-F238E27FC236}">
                  <a16:creationId xmlns:a16="http://schemas.microsoft.com/office/drawing/2014/main" id="{B715D7E6-3AE0-101B-7FC1-680D00FADBB4}"/>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8;p50">
              <a:extLst>
                <a:ext uri="{FF2B5EF4-FFF2-40B4-BE49-F238E27FC236}">
                  <a16:creationId xmlns:a16="http://schemas.microsoft.com/office/drawing/2014/main" id="{0E032BAF-60DB-B4DC-6AA0-969193057B24}"/>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9;p50">
              <a:extLst>
                <a:ext uri="{FF2B5EF4-FFF2-40B4-BE49-F238E27FC236}">
                  <a16:creationId xmlns:a16="http://schemas.microsoft.com/office/drawing/2014/main" id="{C1B4DDF0-A23C-8661-6F16-81F00AC6F4E9}"/>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0;p50">
              <a:extLst>
                <a:ext uri="{FF2B5EF4-FFF2-40B4-BE49-F238E27FC236}">
                  <a16:creationId xmlns:a16="http://schemas.microsoft.com/office/drawing/2014/main" id="{E7762A89-08F8-7CC4-331F-CAF6F353B4AF}"/>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1;p50">
              <a:extLst>
                <a:ext uri="{FF2B5EF4-FFF2-40B4-BE49-F238E27FC236}">
                  <a16:creationId xmlns:a16="http://schemas.microsoft.com/office/drawing/2014/main" id="{48BD9CCF-99AB-F0E8-6736-C0A391BF5DB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2;p50">
              <a:extLst>
                <a:ext uri="{FF2B5EF4-FFF2-40B4-BE49-F238E27FC236}">
                  <a16:creationId xmlns:a16="http://schemas.microsoft.com/office/drawing/2014/main" id="{E5A08185-1BF7-8986-D817-897627EE4316}"/>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3;p50">
              <a:extLst>
                <a:ext uri="{FF2B5EF4-FFF2-40B4-BE49-F238E27FC236}">
                  <a16:creationId xmlns:a16="http://schemas.microsoft.com/office/drawing/2014/main" id="{989DE8FC-B06C-DC7A-EFEB-72F3C444C382}"/>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4;p50">
              <a:extLst>
                <a:ext uri="{FF2B5EF4-FFF2-40B4-BE49-F238E27FC236}">
                  <a16:creationId xmlns:a16="http://schemas.microsoft.com/office/drawing/2014/main" id="{1E888695-5C3A-D6AA-E3F6-87FB74575EF5}"/>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5;p50">
              <a:extLst>
                <a:ext uri="{FF2B5EF4-FFF2-40B4-BE49-F238E27FC236}">
                  <a16:creationId xmlns:a16="http://schemas.microsoft.com/office/drawing/2014/main" id="{F8BFE5AB-FA96-AEEA-3538-D9AFCFB351BD}"/>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6;p50">
              <a:extLst>
                <a:ext uri="{FF2B5EF4-FFF2-40B4-BE49-F238E27FC236}">
                  <a16:creationId xmlns:a16="http://schemas.microsoft.com/office/drawing/2014/main" id="{A2240EC0-ABA8-87DC-780C-5A8AB57A1EC1}"/>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7;p50">
              <a:extLst>
                <a:ext uri="{FF2B5EF4-FFF2-40B4-BE49-F238E27FC236}">
                  <a16:creationId xmlns:a16="http://schemas.microsoft.com/office/drawing/2014/main" id="{030CDCC0-A6FB-F8FA-0110-B640959F0205}"/>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8;p50">
              <a:extLst>
                <a:ext uri="{FF2B5EF4-FFF2-40B4-BE49-F238E27FC236}">
                  <a16:creationId xmlns:a16="http://schemas.microsoft.com/office/drawing/2014/main" id="{9A2B3852-72BB-5468-E553-C2E1395A774A}"/>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9;p50">
              <a:extLst>
                <a:ext uri="{FF2B5EF4-FFF2-40B4-BE49-F238E27FC236}">
                  <a16:creationId xmlns:a16="http://schemas.microsoft.com/office/drawing/2014/main" id="{175F0814-838B-0E17-2B2F-4D62D14DF960}"/>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0;p50">
              <a:extLst>
                <a:ext uri="{FF2B5EF4-FFF2-40B4-BE49-F238E27FC236}">
                  <a16:creationId xmlns:a16="http://schemas.microsoft.com/office/drawing/2014/main" id="{4B579015-8760-FC37-1D62-C53EF91A850A}"/>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61;p50">
              <a:extLst>
                <a:ext uri="{FF2B5EF4-FFF2-40B4-BE49-F238E27FC236}">
                  <a16:creationId xmlns:a16="http://schemas.microsoft.com/office/drawing/2014/main" id="{D7825D33-3CC4-F309-71A0-8CAC1534CA63}"/>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2;p50">
              <a:extLst>
                <a:ext uri="{FF2B5EF4-FFF2-40B4-BE49-F238E27FC236}">
                  <a16:creationId xmlns:a16="http://schemas.microsoft.com/office/drawing/2014/main" id="{2B421013-4009-BB7B-4DE0-B6D7D24BEA29}"/>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63;p50">
              <a:extLst>
                <a:ext uri="{FF2B5EF4-FFF2-40B4-BE49-F238E27FC236}">
                  <a16:creationId xmlns:a16="http://schemas.microsoft.com/office/drawing/2014/main" id="{B50D8152-C5B2-A193-C7A6-B33B704E68A9}"/>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31" name="Google Shape;124;p19">
                <a:extLst>
                  <a:ext uri="{FF2B5EF4-FFF2-40B4-BE49-F238E27FC236}">
                    <a16:creationId xmlns:a16="http://schemas.microsoft.com/office/drawing/2014/main" id="{846B3AF5-AE24-C3C6-D3DC-987E404B5F94}"/>
                  </a:ext>
                </a:extLst>
              </p:cNvPr>
              <p:cNvSpPr txBox="1">
                <a:spLocks noGrp="1"/>
              </p:cNvSpPr>
              <p:nvPr>
                <p:ph type="body" idx="1"/>
              </p:nvPr>
            </p:nvSpPr>
            <p:spPr>
              <a:xfrm>
                <a:off x="838250" y="1003753"/>
                <a:ext cx="5759073" cy="2450647"/>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FASCIA 3 (22:00-01:00)</a:t>
                </a:r>
              </a:p>
              <a:p>
                <a:r>
                  <a:rPr lang="it-IT" sz="1400" dirty="0">
                    <a:solidFill>
                      <a:schemeClr val="tx1"/>
                    </a:solidFill>
                  </a:rPr>
                  <a:t>Partendo dalla configurazione minima {2,1,1,2,1}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m:t>
                    </m:r>
                    <m:r>
                      <a:rPr lang="it-IT" sz="1400" i="1">
                        <a:solidFill>
                          <a:schemeClr val="tx2">
                            <a:lumMod val="50000"/>
                          </a:schemeClr>
                        </a:solidFill>
                        <a:latin typeface="Cambria Math" panose="02040503050406030204" pitchFamily="18" charset="0"/>
                      </a:rPr>
                      <m:t>1.487106±0. 002452</m:t>
                    </m:r>
                    <m:r>
                      <a:rPr lang="it-IT" sz="1400" b="0" i="1" smtClean="0">
                        <a:solidFill>
                          <a:schemeClr val="tx2">
                            <a:lumMod val="50000"/>
                          </a:schemeClr>
                        </a:solidFill>
                        <a:latin typeface="Cambria Math" panose="02040503050406030204" pitchFamily="18" charset="0"/>
                      </a:rPr>
                      <m:t>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viene rispettato da subito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interrompere qui gli esperimenti.</a:t>
                </a: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xmlns="">
          <p:sp>
            <p:nvSpPr>
              <p:cNvPr id="31" name="Google Shape;124;p19">
                <a:extLst>
                  <a:ext uri="{FF2B5EF4-FFF2-40B4-BE49-F238E27FC236}">
                    <a16:creationId xmlns:a16="http://schemas.microsoft.com/office/drawing/2014/main" id="{846B3AF5-AE24-C3C6-D3DC-987E404B5F94}"/>
                  </a:ext>
                </a:extLst>
              </p:cNvPr>
              <p:cNvSpPr txBox="1">
                <a:spLocks noGrp="1" noRot="1" noChangeAspect="1" noMove="1" noResize="1" noEditPoints="1" noAdjustHandles="1" noChangeArrowheads="1" noChangeShapeType="1" noTextEdit="1"/>
              </p:cNvSpPr>
              <p:nvPr>
                <p:ph type="body" idx="1"/>
              </p:nvPr>
            </p:nvSpPr>
            <p:spPr>
              <a:xfrm>
                <a:off x="838250" y="1003753"/>
                <a:ext cx="5759073" cy="2450647"/>
              </a:xfrm>
              <a:prstGeom prst="rect">
                <a:avLst/>
              </a:prstGeom>
              <a:blipFill>
                <a:blip r:embed="rId2"/>
                <a:stretch>
                  <a:fillRect r="-424"/>
                </a:stretch>
              </a:blipFill>
            </p:spPr>
            <p:txBody>
              <a:bodyPr/>
              <a:lstStyle/>
              <a:p>
                <a:r>
                  <a:rPr lang="it-IT">
                    <a:noFill/>
                  </a:rPr>
                  <a:t> </a:t>
                </a:r>
              </a:p>
            </p:txBody>
          </p:sp>
        </mc:Fallback>
      </mc:AlternateContent>
    </p:spTree>
    <p:extLst>
      <p:ext uri="{BB962C8B-B14F-4D97-AF65-F5344CB8AC3E}">
        <p14:creationId xmlns:p14="http://schemas.microsoft.com/office/powerpoint/2010/main" val="327077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finito </a:t>
            </a:r>
          </a:p>
          <a:p>
            <a:r>
              <a:rPr lang="it-IT" sz="1400">
                <a:solidFill>
                  <a:schemeClr val="tx1"/>
                </a:solidFill>
              </a:rPr>
              <a:t>Per</a:t>
            </a:r>
          </a:p>
          <a:p>
            <a:endParaRPr lang="it-IT" sz="1400">
              <a:solidFill>
                <a:schemeClr val="tx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2" name="Google Shape;1040;p50">
            <a:extLst>
              <a:ext uri="{FF2B5EF4-FFF2-40B4-BE49-F238E27FC236}">
                <a16:creationId xmlns:a16="http://schemas.microsoft.com/office/drawing/2014/main" id="{604865CD-E22D-EBA2-487D-D2A9FEB73C33}"/>
              </a:ext>
            </a:extLst>
          </p:cNvPr>
          <p:cNvGrpSpPr/>
          <p:nvPr/>
        </p:nvGrpSpPr>
        <p:grpSpPr>
          <a:xfrm>
            <a:off x="838250" y="647056"/>
            <a:ext cx="332670" cy="332670"/>
            <a:chOff x="6649150" y="309350"/>
            <a:chExt cx="395800" cy="395800"/>
          </a:xfrm>
        </p:grpSpPr>
        <p:sp>
          <p:nvSpPr>
            <p:cNvPr id="3" name="Google Shape;1041;p50">
              <a:extLst>
                <a:ext uri="{FF2B5EF4-FFF2-40B4-BE49-F238E27FC236}">
                  <a16:creationId xmlns:a16="http://schemas.microsoft.com/office/drawing/2014/main" id="{C7C6CA50-206B-16A8-4182-0A403EAF2F9B}"/>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2;p50">
              <a:extLst>
                <a:ext uri="{FF2B5EF4-FFF2-40B4-BE49-F238E27FC236}">
                  <a16:creationId xmlns:a16="http://schemas.microsoft.com/office/drawing/2014/main" id="{7B94D1F7-A1E1-88FB-D8CF-DEDD63067E7F}"/>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3;p50">
              <a:extLst>
                <a:ext uri="{FF2B5EF4-FFF2-40B4-BE49-F238E27FC236}">
                  <a16:creationId xmlns:a16="http://schemas.microsoft.com/office/drawing/2014/main" id="{F6EA4DBE-E358-7844-7476-359C3CC583D1}"/>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4;p50">
              <a:extLst>
                <a:ext uri="{FF2B5EF4-FFF2-40B4-BE49-F238E27FC236}">
                  <a16:creationId xmlns:a16="http://schemas.microsoft.com/office/drawing/2014/main" id="{53B2675C-423E-2FE1-4BD8-808EE88DDB60}"/>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5;p50">
              <a:extLst>
                <a:ext uri="{FF2B5EF4-FFF2-40B4-BE49-F238E27FC236}">
                  <a16:creationId xmlns:a16="http://schemas.microsoft.com/office/drawing/2014/main" id="{85E6ADEC-7077-1318-E268-7BE3816A313A}"/>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6;p50">
              <a:extLst>
                <a:ext uri="{FF2B5EF4-FFF2-40B4-BE49-F238E27FC236}">
                  <a16:creationId xmlns:a16="http://schemas.microsoft.com/office/drawing/2014/main" id="{97EAFACC-BD84-5431-B9C5-645AA136A3EE}"/>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7;p50">
              <a:extLst>
                <a:ext uri="{FF2B5EF4-FFF2-40B4-BE49-F238E27FC236}">
                  <a16:creationId xmlns:a16="http://schemas.microsoft.com/office/drawing/2014/main" id="{C583F9E2-215A-F876-EB76-F69264270218}"/>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8;p50">
              <a:extLst>
                <a:ext uri="{FF2B5EF4-FFF2-40B4-BE49-F238E27FC236}">
                  <a16:creationId xmlns:a16="http://schemas.microsoft.com/office/drawing/2014/main" id="{9C417972-F942-8841-79CF-E06C04E68586}"/>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9;p50">
              <a:extLst>
                <a:ext uri="{FF2B5EF4-FFF2-40B4-BE49-F238E27FC236}">
                  <a16:creationId xmlns:a16="http://schemas.microsoft.com/office/drawing/2014/main" id="{DC592EF2-9D0D-2593-BE10-4F021AB8686C}"/>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p50">
              <a:extLst>
                <a:ext uri="{FF2B5EF4-FFF2-40B4-BE49-F238E27FC236}">
                  <a16:creationId xmlns:a16="http://schemas.microsoft.com/office/drawing/2014/main" id="{8F80F941-E4AE-248B-5998-4DBE3CB5A5C2}"/>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p50">
              <a:extLst>
                <a:ext uri="{FF2B5EF4-FFF2-40B4-BE49-F238E27FC236}">
                  <a16:creationId xmlns:a16="http://schemas.microsoft.com/office/drawing/2014/main" id="{5B00F86A-E0A6-8313-398E-10AF96DFA8F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2;p50">
              <a:extLst>
                <a:ext uri="{FF2B5EF4-FFF2-40B4-BE49-F238E27FC236}">
                  <a16:creationId xmlns:a16="http://schemas.microsoft.com/office/drawing/2014/main" id="{C3723C02-ABB3-67B8-35D0-CD15015476B3}"/>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3;p50">
              <a:extLst>
                <a:ext uri="{FF2B5EF4-FFF2-40B4-BE49-F238E27FC236}">
                  <a16:creationId xmlns:a16="http://schemas.microsoft.com/office/drawing/2014/main" id="{BE724683-05E2-7C74-7120-8EE7A7CDCD0E}"/>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4;p50">
              <a:extLst>
                <a:ext uri="{FF2B5EF4-FFF2-40B4-BE49-F238E27FC236}">
                  <a16:creationId xmlns:a16="http://schemas.microsoft.com/office/drawing/2014/main" id="{D13AFE9A-23A1-EFE4-1D22-7C8CABB7C05E}"/>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5;p50">
              <a:extLst>
                <a:ext uri="{FF2B5EF4-FFF2-40B4-BE49-F238E27FC236}">
                  <a16:creationId xmlns:a16="http://schemas.microsoft.com/office/drawing/2014/main" id="{1CD5F7D8-EF46-55CB-FCC7-3053D46DD855}"/>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6;p50">
              <a:extLst>
                <a:ext uri="{FF2B5EF4-FFF2-40B4-BE49-F238E27FC236}">
                  <a16:creationId xmlns:a16="http://schemas.microsoft.com/office/drawing/2014/main" id="{466D6F10-6F14-3D34-9884-06FB988673B8}"/>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7;p50">
              <a:extLst>
                <a:ext uri="{FF2B5EF4-FFF2-40B4-BE49-F238E27FC236}">
                  <a16:creationId xmlns:a16="http://schemas.microsoft.com/office/drawing/2014/main" id="{7A1569EC-184D-02EB-3CD2-F2CB5BF78F01}"/>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p50">
              <a:extLst>
                <a:ext uri="{FF2B5EF4-FFF2-40B4-BE49-F238E27FC236}">
                  <a16:creationId xmlns:a16="http://schemas.microsoft.com/office/drawing/2014/main" id="{648CF70B-11BE-40DB-8E4B-A213883C5A9B}"/>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9;p50">
              <a:extLst>
                <a:ext uri="{FF2B5EF4-FFF2-40B4-BE49-F238E27FC236}">
                  <a16:creationId xmlns:a16="http://schemas.microsoft.com/office/drawing/2014/main" id="{CE720CDF-6127-E3CE-DB8A-C4B2EC60D2C8}"/>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0;p50">
              <a:extLst>
                <a:ext uri="{FF2B5EF4-FFF2-40B4-BE49-F238E27FC236}">
                  <a16:creationId xmlns:a16="http://schemas.microsoft.com/office/drawing/2014/main" id="{DBE677DB-062E-AE2D-E11E-F07EF5EBFA77}"/>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1;p50">
              <a:extLst>
                <a:ext uri="{FF2B5EF4-FFF2-40B4-BE49-F238E27FC236}">
                  <a16:creationId xmlns:a16="http://schemas.microsoft.com/office/drawing/2014/main" id="{643E9E18-0FFF-D7B8-2E33-300D391D050B}"/>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2;p50">
              <a:extLst>
                <a:ext uri="{FF2B5EF4-FFF2-40B4-BE49-F238E27FC236}">
                  <a16:creationId xmlns:a16="http://schemas.microsoft.com/office/drawing/2014/main" id="{59DE3B7C-1A05-D9BA-21E0-D974AE7EA757}"/>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3;p50">
              <a:extLst>
                <a:ext uri="{FF2B5EF4-FFF2-40B4-BE49-F238E27FC236}">
                  <a16:creationId xmlns:a16="http://schemas.microsoft.com/office/drawing/2014/main" id="{BC1EDE8C-0C62-8C1F-9D5E-A9BA743BA138}"/>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28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1.</a:t>
            </a:r>
            <a:endParaRPr sz="7200">
              <a:solidFill>
                <a:schemeClr val="accent1"/>
              </a:solidFill>
            </a:endParaRPr>
          </a:p>
          <a:p>
            <a:pPr marL="0" lvl="0" indent="0" algn="l" rtl="0">
              <a:spcBef>
                <a:spcPts val="0"/>
              </a:spcBef>
              <a:spcAft>
                <a:spcPts val="0"/>
              </a:spcAft>
              <a:buNone/>
            </a:pPr>
            <a:r>
              <a:rPr lang="en">
                <a:solidFill>
                  <a:schemeClr val="tx1"/>
                </a:solidFill>
              </a:rPr>
              <a:t>OBIETTIVI</a:t>
            </a:r>
            <a:endParaRPr>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9.</a:t>
            </a:r>
            <a:endParaRPr sz="7200">
              <a:solidFill>
                <a:schemeClr val="accent1"/>
              </a:solidFill>
            </a:endParaRPr>
          </a:p>
          <a:p>
            <a:pPr marL="0" lvl="0" indent="0" algn="l" rtl="0">
              <a:spcBef>
                <a:spcPts val="0"/>
              </a:spcBef>
              <a:spcAft>
                <a:spcPts val="0"/>
              </a:spcAft>
              <a:buNone/>
            </a:pPr>
            <a:r>
              <a:rPr lang="en">
                <a:solidFill>
                  <a:schemeClr val="tx1"/>
                </a:solidFill>
              </a:rPr>
              <a:t>MODELLO MIGLIORATIVO</a:t>
            </a:r>
            <a:endParaRPr>
              <a:solidFill>
                <a:schemeClr val="tx1"/>
              </a:solidFill>
            </a:endParaRPr>
          </a:p>
        </p:txBody>
      </p:sp>
    </p:spTree>
    <p:extLst>
      <p:ext uri="{BB962C8B-B14F-4D97-AF65-F5344CB8AC3E}">
        <p14:creationId xmlns:p14="http://schemas.microsoft.com/office/powerpoint/2010/main" val="1118365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3"/>
            <a:ext cx="5759073" cy="3746097"/>
          </a:xfrm>
          <a:prstGeom prst="rect">
            <a:avLst/>
          </a:prstGeom>
        </p:spPr>
        <p:txBody>
          <a:bodyPr spcFirstLastPara="1" wrap="square" lIns="91425" tIns="91425" rIns="91425" bIns="91425" anchor="t" anchorCtr="0">
            <a:noAutofit/>
          </a:bodyPr>
          <a:lstStyle/>
          <a:p>
            <a:r>
              <a:rPr lang="it-IT" sz="1400" dirty="0">
                <a:solidFill>
                  <a:schemeClr val="tx1"/>
                </a:solidFill>
              </a:rPr>
              <a:t>Il modello migliorativo ideato vede il centro </a:t>
            </a:r>
            <a:r>
              <a:rPr lang="it-IT" sz="1400" i="1" dirty="0">
                <a:solidFill>
                  <a:schemeClr val="tx1"/>
                </a:solidFill>
              </a:rPr>
              <a:t>biglietteria </a:t>
            </a:r>
            <a:r>
              <a:rPr lang="it-IT" sz="1400" dirty="0">
                <a:solidFill>
                  <a:schemeClr val="tx1"/>
                </a:solidFill>
              </a:rPr>
              <a:t>passare da avere due code distinte e due serventi distinti ad un </a:t>
            </a:r>
            <a:r>
              <a:rPr lang="it-IT" sz="1400" b="1" dirty="0">
                <a:solidFill>
                  <a:schemeClr val="tx1"/>
                </a:solidFill>
              </a:rPr>
              <a:t>centro </a:t>
            </a:r>
            <a:r>
              <a:rPr lang="it-IT" sz="1400" b="1" dirty="0" err="1">
                <a:solidFill>
                  <a:schemeClr val="tx1"/>
                </a:solidFill>
              </a:rPr>
              <a:t>multiservente</a:t>
            </a:r>
            <a:r>
              <a:rPr lang="it-IT" sz="1400" b="1" dirty="0">
                <a:solidFill>
                  <a:schemeClr val="tx1"/>
                </a:solidFill>
              </a:rPr>
              <a:t> con coda unica</a:t>
            </a:r>
          </a:p>
          <a:p>
            <a:endParaRPr lang="it-IT" sz="1400" dirty="0">
              <a:solidFill>
                <a:schemeClr val="tx1"/>
              </a:solidFill>
            </a:endParaRPr>
          </a:p>
          <a:p>
            <a:endParaRPr lang="it-IT" sz="1400" dirty="0">
              <a:solidFill>
                <a:schemeClr val="tx1"/>
              </a:solidFill>
            </a:endParaRPr>
          </a:p>
          <a:p>
            <a:endParaRPr lang="it-IT" sz="1400" dirty="0">
              <a:solidFill>
                <a:schemeClr val="tx1"/>
              </a:solidFill>
            </a:endParaRPr>
          </a:p>
          <a:p>
            <a:endParaRPr lang="it-IT" sz="1400" dirty="0">
              <a:solidFill>
                <a:schemeClr val="tx1"/>
              </a:solidFill>
            </a:endParaRPr>
          </a:p>
          <a:p>
            <a:endParaRPr lang="it-IT" sz="1400" dirty="0">
              <a:solidFill>
                <a:schemeClr val="tx1"/>
              </a:solidFill>
            </a:endParaRPr>
          </a:p>
          <a:p>
            <a:endParaRPr lang="it-IT" sz="1400" dirty="0">
              <a:solidFill>
                <a:schemeClr val="tx1"/>
              </a:solidFill>
            </a:endParaRPr>
          </a:p>
          <a:p>
            <a:pPr marL="127000" indent="0">
              <a:buNone/>
            </a:pPr>
            <a:endParaRPr lang="it-IT" sz="1400" dirty="0">
              <a:solidFill>
                <a:schemeClr val="tx1"/>
              </a:solidFill>
            </a:endParaRPr>
          </a:p>
          <a:p>
            <a:r>
              <a:rPr lang="it-IT" sz="1400" dirty="0">
                <a:solidFill>
                  <a:schemeClr val="tx1"/>
                </a:solidFill>
              </a:rPr>
              <a:t>L’obiettivo è valutare se tale modifica porta ad un soddisfacimento più consistente dei </a:t>
            </a:r>
            <a:r>
              <a:rPr lang="it-IT" sz="1400" dirty="0" err="1">
                <a:solidFill>
                  <a:schemeClr val="tx1"/>
                </a:solidFill>
              </a:rPr>
              <a:t>QoS</a:t>
            </a:r>
            <a:r>
              <a:rPr lang="it-IT" sz="1400" dirty="0">
                <a:solidFill>
                  <a:schemeClr val="tx1"/>
                </a:solidFill>
              </a:rPr>
              <a:t> e a migliori performance del sistema</a:t>
            </a:r>
            <a:endParaRPr lang="it-IT" sz="1400" b="1" dirty="0">
              <a:solidFill>
                <a:schemeClr val="tx1"/>
              </a:solidFill>
            </a:endParaRPr>
          </a:p>
          <a:p>
            <a:endParaRPr lang="it-IT" sz="1400" b="1" dirty="0">
              <a:solidFill>
                <a:schemeClr val="tx1"/>
              </a:solidFill>
            </a:endParaRPr>
          </a:p>
          <a:p>
            <a:endParaRPr lang="it-IT" sz="1400" dirty="0">
              <a:solidFill>
                <a:schemeClr val="tx1"/>
              </a:solidFill>
            </a:endParaRPr>
          </a:p>
          <a:p>
            <a:pPr lvl="1"/>
            <a:endParaRPr lang="it-IT" sz="1400" dirty="0">
              <a:solidFill>
                <a:schemeClr val="accent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2" name="Google Shape;930;p50">
            <a:extLst>
              <a:ext uri="{FF2B5EF4-FFF2-40B4-BE49-F238E27FC236}">
                <a16:creationId xmlns:a16="http://schemas.microsoft.com/office/drawing/2014/main" id="{09E9575C-F8E3-4BF7-67E2-7A1369466776}"/>
              </a:ext>
            </a:extLst>
          </p:cNvPr>
          <p:cNvGrpSpPr/>
          <p:nvPr/>
        </p:nvGrpSpPr>
        <p:grpSpPr>
          <a:xfrm>
            <a:off x="838250" y="647056"/>
            <a:ext cx="369505" cy="268183"/>
            <a:chOff x="4604550" y="3714775"/>
            <a:chExt cx="439625" cy="319075"/>
          </a:xfrm>
        </p:grpSpPr>
        <p:sp>
          <p:nvSpPr>
            <p:cNvPr id="3" name="Google Shape;931;p50">
              <a:extLst>
                <a:ext uri="{FF2B5EF4-FFF2-40B4-BE49-F238E27FC236}">
                  <a16:creationId xmlns:a16="http://schemas.microsoft.com/office/drawing/2014/main" id="{F67D1EB6-9F8D-28F8-E1C9-80D25C7F4C6A}"/>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2;p50">
              <a:extLst>
                <a:ext uri="{FF2B5EF4-FFF2-40B4-BE49-F238E27FC236}">
                  <a16:creationId xmlns:a16="http://schemas.microsoft.com/office/drawing/2014/main" id="{27A63791-4B37-308E-010C-B735F0074B50}"/>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606D1886-3357-4E97-0C98-4E3EC6B3F83E}"/>
              </a:ext>
            </a:extLst>
          </p:cNvPr>
          <p:cNvPicPr>
            <a:picLocks noChangeAspect="1"/>
          </p:cNvPicPr>
          <p:nvPr/>
        </p:nvPicPr>
        <p:blipFill>
          <a:blip r:embed="rId3"/>
          <a:stretch>
            <a:fillRect/>
          </a:stretch>
        </p:blipFill>
        <p:spPr>
          <a:xfrm>
            <a:off x="4876626" y="1992832"/>
            <a:ext cx="4107576" cy="165461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Freccia a destra 12">
            <a:extLst>
              <a:ext uri="{FF2B5EF4-FFF2-40B4-BE49-F238E27FC236}">
                <a16:creationId xmlns:a16="http://schemas.microsoft.com/office/drawing/2014/main" id="{5E566F8C-04B0-30AC-31AD-FF58513DD2F9}"/>
              </a:ext>
            </a:extLst>
          </p:cNvPr>
          <p:cNvSpPr/>
          <p:nvPr/>
        </p:nvSpPr>
        <p:spPr>
          <a:xfrm>
            <a:off x="4344923" y="2577852"/>
            <a:ext cx="454154" cy="320803"/>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8" name="Immagine 7">
            <a:extLst>
              <a:ext uri="{FF2B5EF4-FFF2-40B4-BE49-F238E27FC236}">
                <a16:creationId xmlns:a16="http://schemas.microsoft.com/office/drawing/2014/main" id="{AD8E0F32-FBA0-7096-0AB2-D8F78B540B49}"/>
              </a:ext>
            </a:extLst>
          </p:cNvPr>
          <p:cNvPicPr>
            <a:picLocks noChangeAspect="1"/>
          </p:cNvPicPr>
          <p:nvPr/>
        </p:nvPicPr>
        <p:blipFill>
          <a:blip r:embed="rId4"/>
          <a:stretch>
            <a:fillRect/>
          </a:stretch>
        </p:blipFill>
        <p:spPr>
          <a:xfrm>
            <a:off x="159798" y="1992832"/>
            <a:ext cx="4107576" cy="1641730"/>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9755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r>
              <a:rPr lang="it-IT" sz="1400">
                <a:solidFill>
                  <a:schemeClr val="tx1"/>
                </a:solidFill>
              </a:rPr>
              <a:t>Per</a:t>
            </a:r>
          </a:p>
          <a:p>
            <a:endParaRPr lang="it-IT" sz="1400" u="sng">
              <a:solidFill>
                <a:schemeClr val="tx1"/>
              </a:solidFill>
            </a:endParaRPr>
          </a:p>
          <a:p>
            <a:pPr lvl="1"/>
            <a:endParaRPr lang="it-IT" sz="1400">
              <a:solidFill>
                <a:schemeClr val="accent1"/>
              </a:solidFill>
            </a:endParaRPr>
          </a:p>
          <a:p>
            <a:pPr marL="584200" lvl="1" indent="0" algn="ctr">
              <a:buNone/>
            </a:pPr>
            <a:endParaRPr lang="it-IT" sz="1400" b="1" u="sng">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7" name="Google Shape;930;p50">
            <a:extLst>
              <a:ext uri="{FF2B5EF4-FFF2-40B4-BE49-F238E27FC236}">
                <a16:creationId xmlns:a16="http://schemas.microsoft.com/office/drawing/2014/main" id="{DF99E3E7-B91E-E1DC-D771-F95B6898FF51}"/>
              </a:ext>
            </a:extLst>
          </p:cNvPr>
          <p:cNvGrpSpPr/>
          <p:nvPr/>
        </p:nvGrpSpPr>
        <p:grpSpPr>
          <a:xfrm>
            <a:off x="838250" y="647056"/>
            <a:ext cx="369505" cy="268183"/>
            <a:chOff x="4604550" y="3714775"/>
            <a:chExt cx="439625" cy="319075"/>
          </a:xfrm>
        </p:grpSpPr>
        <p:sp>
          <p:nvSpPr>
            <p:cNvPr id="8" name="Google Shape;931;p50">
              <a:extLst>
                <a:ext uri="{FF2B5EF4-FFF2-40B4-BE49-F238E27FC236}">
                  <a16:creationId xmlns:a16="http://schemas.microsoft.com/office/drawing/2014/main" id="{18B851A5-CA71-3044-5E4F-69DA40082045}"/>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50">
              <a:extLst>
                <a:ext uri="{FF2B5EF4-FFF2-40B4-BE49-F238E27FC236}">
                  <a16:creationId xmlns:a16="http://schemas.microsoft.com/office/drawing/2014/main" id="{96B59BF4-EF56-FACD-3600-F2C60FF7627E}"/>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6297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ctrTitle" idx="4294967295"/>
          </p:nvPr>
        </p:nvSpPr>
        <p:spPr>
          <a:xfrm>
            <a:off x="669099" y="2650150"/>
            <a:ext cx="525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BIG </a:t>
            </a:r>
            <a:r>
              <a:rPr lang="en" sz="3600">
                <a:solidFill>
                  <a:srgbClr val="F44336"/>
                </a:solidFill>
              </a:rPr>
              <a:t>CONCEPT</a:t>
            </a:r>
            <a:endParaRPr sz="3600">
              <a:solidFill>
                <a:srgbClr val="F44336"/>
              </a:solidFill>
            </a:endParaRPr>
          </a:p>
        </p:txBody>
      </p:sp>
      <p:sp>
        <p:nvSpPr>
          <p:cNvPr id="138" name="Google Shape;138;p20"/>
          <p:cNvSpPr txBox="1">
            <a:spLocks noGrp="1"/>
          </p:cNvSpPr>
          <p:nvPr>
            <p:ph type="subTitle" idx="4294967295"/>
          </p:nvPr>
        </p:nvSpPr>
        <p:spPr>
          <a:xfrm>
            <a:off x="685800" y="3716355"/>
            <a:ext cx="52515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grpSp>
        <p:nvGrpSpPr>
          <p:cNvPr id="139" name="Google Shape;139;p20"/>
          <p:cNvGrpSpPr/>
          <p:nvPr/>
        </p:nvGrpSpPr>
        <p:grpSpPr>
          <a:xfrm>
            <a:off x="763880" y="1821997"/>
            <a:ext cx="664653" cy="1053757"/>
            <a:chOff x="6718575" y="2318625"/>
            <a:chExt cx="256950" cy="407375"/>
          </a:xfrm>
        </p:grpSpPr>
        <p:sp>
          <p:nvSpPr>
            <p:cNvPr id="140" name="Google Shape;140;p2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6795900" y="2628550"/>
              <a:ext cx="102300" cy="25"/>
            </a:xfrm>
            <a:custGeom>
              <a:avLst/>
              <a:gdLst/>
              <a:ahLst/>
              <a:cxnLst/>
              <a:rect l="l" t="t" r="r" b="b"/>
              <a:pathLst>
                <a:path w="4092" h="1" fill="none" extrusionOk="0">
                  <a:moveTo>
                    <a:pt x="0" y="1"/>
                  </a:moveTo>
                  <a:lnTo>
                    <a:pt x="4092"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body" idx="1"/>
          </p:nvPr>
        </p:nvSpPr>
        <p:spPr>
          <a:xfrm>
            <a:off x="841001" y="2492425"/>
            <a:ext cx="2671800" cy="24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54" name="Google Shape;154;p21"/>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a:t>
            </a:r>
            <a:r>
              <a:rPr lang="en">
                <a:solidFill>
                  <a:srgbClr val="E91E63"/>
                </a:solidFill>
              </a:rPr>
              <a:t>SPLIT</a:t>
            </a:r>
            <a:r>
              <a:rPr lang="en"/>
              <a:t> YOUR CONTENT</a:t>
            </a:r>
            <a:endParaRPr/>
          </a:p>
        </p:txBody>
      </p:sp>
      <p:sp>
        <p:nvSpPr>
          <p:cNvPr id="155" name="Google Shape;155;p21"/>
          <p:cNvSpPr txBox="1">
            <a:spLocks noGrp="1"/>
          </p:cNvSpPr>
          <p:nvPr>
            <p:ph type="body" idx="2"/>
          </p:nvPr>
        </p:nvSpPr>
        <p:spPr>
          <a:xfrm>
            <a:off x="3673842" y="2492425"/>
            <a:ext cx="2671800" cy="24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56" name="Google Shape;156;p21"/>
          <p:cNvSpPr/>
          <p:nvPr/>
        </p:nvSpPr>
        <p:spPr>
          <a:xfrm>
            <a:off x="956177" y="1332826"/>
            <a:ext cx="485675" cy="441808"/>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a:t>
            </a:r>
            <a:r>
              <a:rPr lang="en">
                <a:solidFill>
                  <a:srgbClr val="9C27B0"/>
                </a:solidFill>
              </a:rPr>
              <a:t>COLUMNS</a:t>
            </a:r>
            <a:endParaRPr>
              <a:solidFill>
                <a:srgbClr val="9C27B0"/>
              </a:solidFill>
            </a:endParaRPr>
          </a:p>
        </p:txBody>
      </p:sp>
      <p:sp>
        <p:nvSpPr>
          <p:cNvPr id="163" name="Google Shape;163;p22"/>
          <p:cNvSpPr txBox="1">
            <a:spLocks noGrp="1"/>
          </p:cNvSpPr>
          <p:nvPr>
            <p:ph type="body" idx="1"/>
          </p:nvPr>
        </p:nvSpPr>
        <p:spPr>
          <a:xfrm>
            <a:off x="841000"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64" name="Google Shape;164;p22"/>
          <p:cNvSpPr txBox="1">
            <a:spLocks noGrp="1"/>
          </p:cNvSpPr>
          <p:nvPr>
            <p:ph type="body" idx="2"/>
          </p:nvPr>
        </p:nvSpPr>
        <p:spPr>
          <a:xfrm>
            <a:off x="2931575"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65" name="Google Shape;165;p22"/>
          <p:cNvSpPr txBox="1">
            <a:spLocks noGrp="1"/>
          </p:cNvSpPr>
          <p:nvPr>
            <p:ph type="body" idx="3"/>
          </p:nvPr>
        </p:nvSpPr>
        <p:spPr>
          <a:xfrm>
            <a:off x="5022150"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166" name="Google Shape;166;p22"/>
          <p:cNvGrpSpPr/>
          <p:nvPr/>
        </p:nvGrpSpPr>
        <p:grpSpPr>
          <a:xfrm>
            <a:off x="974536" y="1331558"/>
            <a:ext cx="443239" cy="443239"/>
            <a:chOff x="5941025" y="3634400"/>
            <a:chExt cx="467650" cy="467650"/>
          </a:xfrm>
        </p:grpSpPr>
        <p:sp>
          <p:nvSpPr>
            <p:cNvPr id="167" name="Google Shape;16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838301" y="1960300"/>
            <a:ext cx="26439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a:t>
            </a:r>
            <a:r>
              <a:rPr lang="en">
                <a:solidFill>
                  <a:srgbClr val="607D8B"/>
                </a:solidFill>
              </a:rPr>
              <a:t>PICTURE</a:t>
            </a:r>
            <a:r>
              <a:rPr lang="en"/>
              <a:t> IS WORTH A THOUSAND WORDS</a:t>
            </a:r>
            <a:endParaRPr/>
          </a:p>
        </p:txBody>
      </p:sp>
      <p:sp>
        <p:nvSpPr>
          <p:cNvPr id="179" name="Google Shape;179;p23"/>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grpSp>
        <p:nvGrpSpPr>
          <p:cNvPr id="180" name="Google Shape;180;p23"/>
          <p:cNvGrpSpPr/>
          <p:nvPr/>
        </p:nvGrpSpPr>
        <p:grpSpPr>
          <a:xfrm>
            <a:off x="927978" y="1396874"/>
            <a:ext cx="429606" cy="377755"/>
            <a:chOff x="1929775" y="320925"/>
            <a:chExt cx="423800" cy="372650"/>
          </a:xfrm>
        </p:grpSpPr>
        <p:sp>
          <p:nvSpPr>
            <p:cNvPr id="181" name="Google Shape;181;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381100" y="2798525"/>
            <a:ext cx="1870500" cy="18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WANT </a:t>
            </a:r>
            <a:r>
              <a:rPr lang="en">
                <a:solidFill>
                  <a:srgbClr val="607D8B"/>
                </a:solidFill>
              </a:rPr>
              <a:t>BIG</a:t>
            </a:r>
            <a:r>
              <a:rPr lang="en"/>
              <a:t> IMPACT?</a:t>
            </a:r>
            <a:endParaRPr/>
          </a:p>
          <a:p>
            <a:pPr marL="0" lvl="0" indent="0" algn="l" rtl="0">
              <a:spcBef>
                <a:spcPts val="0"/>
              </a:spcBef>
              <a:spcAft>
                <a:spcPts val="0"/>
              </a:spcAft>
              <a:buNone/>
            </a:pPr>
            <a:r>
              <a:rPr lang="en" sz="3000" b="0">
                <a:solidFill>
                  <a:srgbClr val="CCCCCC"/>
                </a:solidFill>
                <a:latin typeface="Karla"/>
                <a:ea typeface="Karla"/>
                <a:cs typeface="Karla"/>
                <a:sym typeface="Karla"/>
              </a:rPr>
              <a:t>Use big image.</a:t>
            </a:r>
            <a:endParaRPr>
              <a:solidFill>
                <a:srgbClr val="CCCCCC"/>
              </a:solidFill>
              <a:latin typeface="Karla"/>
              <a:ea typeface="Karla"/>
              <a:cs typeface="Karla"/>
              <a:sym typeface="Karla"/>
            </a:endParaRPr>
          </a:p>
        </p:txBody>
      </p:sp>
      <p:sp>
        <p:nvSpPr>
          <p:cNvPr id="192" name="Google Shape;192;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CHARTS TO </a:t>
            </a:r>
            <a:r>
              <a:rPr lang="en">
                <a:solidFill>
                  <a:srgbClr val="673AB7"/>
                </a:solidFill>
              </a:rPr>
              <a:t>EXPLAIN</a:t>
            </a:r>
            <a:r>
              <a:rPr lang="en"/>
              <a:t> YOUR IDEAS</a:t>
            </a:r>
            <a:endParaRPr/>
          </a:p>
        </p:txBody>
      </p:sp>
      <p:sp>
        <p:nvSpPr>
          <p:cNvPr id="198" name="Google Shape;198;p25"/>
          <p:cNvSpPr/>
          <p:nvPr/>
        </p:nvSpPr>
        <p:spPr>
          <a:xfrm>
            <a:off x="3149700" y="1505250"/>
            <a:ext cx="2133000" cy="2133000"/>
          </a:xfrm>
          <a:prstGeom prst="ellipse">
            <a:avLst/>
          </a:prstGeom>
          <a:solidFill>
            <a:srgbClr val="000000">
              <a:alpha val="7310"/>
            </a:srgbClr>
          </a:solidFill>
          <a:ln w="3810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WHITE</a:t>
            </a:r>
            <a:endParaRPr>
              <a:solidFill>
                <a:srgbClr val="FFFFFF"/>
              </a:solidFill>
              <a:latin typeface="Montserrat"/>
              <a:ea typeface="Montserrat"/>
              <a:cs typeface="Montserrat"/>
              <a:sym typeface="Montserrat"/>
            </a:endParaRPr>
          </a:p>
        </p:txBody>
      </p:sp>
      <p:sp>
        <p:nvSpPr>
          <p:cNvPr id="199" name="Google Shape;199;p25"/>
          <p:cNvSpPr/>
          <p:nvPr/>
        </p:nvSpPr>
        <p:spPr>
          <a:xfrm>
            <a:off x="6489150" y="1505250"/>
            <a:ext cx="2133000" cy="2133000"/>
          </a:xfrm>
          <a:prstGeom prst="ellipse">
            <a:avLst/>
          </a:prstGeom>
          <a:solidFill>
            <a:srgbClr val="000000">
              <a:alpha val="7310"/>
            </a:srgbClr>
          </a:solidFill>
          <a:ln w="3810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BLACK</a:t>
            </a:r>
            <a:endParaRPr>
              <a:solidFill>
                <a:srgbClr val="FFFFFF"/>
              </a:solidFill>
              <a:latin typeface="Montserrat"/>
              <a:ea typeface="Montserrat"/>
              <a:cs typeface="Montserrat"/>
              <a:sym typeface="Montserrat"/>
            </a:endParaRPr>
          </a:p>
        </p:txBody>
      </p:sp>
      <p:sp>
        <p:nvSpPr>
          <p:cNvPr id="200" name="Google Shape;200;p25"/>
          <p:cNvSpPr/>
          <p:nvPr/>
        </p:nvSpPr>
        <p:spPr>
          <a:xfrm>
            <a:off x="4819425" y="1505250"/>
            <a:ext cx="2133000" cy="2133000"/>
          </a:xfrm>
          <a:prstGeom prst="ellipse">
            <a:avLst/>
          </a:prstGeom>
          <a:solidFill>
            <a:srgbClr val="000000">
              <a:alpha val="731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GRAY</a:t>
            </a:r>
            <a:endParaRPr>
              <a:solidFill>
                <a:srgbClr val="FFFFFF"/>
              </a:solidFill>
              <a:latin typeface="Montserrat"/>
              <a:ea typeface="Montserrat"/>
              <a:cs typeface="Montserrat"/>
              <a:sym typeface="Montserrat"/>
            </a:endParaRPr>
          </a:p>
        </p:txBody>
      </p:sp>
      <p:grpSp>
        <p:nvGrpSpPr>
          <p:cNvPr id="201" name="Google Shape;201;p25"/>
          <p:cNvGrpSpPr/>
          <p:nvPr/>
        </p:nvGrpSpPr>
        <p:grpSpPr>
          <a:xfrm>
            <a:off x="726863" y="3266360"/>
            <a:ext cx="453641" cy="447356"/>
            <a:chOff x="3292425" y="3664250"/>
            <a:chExt cx="397025" cy="391525"/>
          </a:xfrm>
        </p:grpSpPr>
        <p:sp>
          <p:nvSpPr>
            <p:cNvPr id="202" name="Google Shape;202;p25"/>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788850" y="666525"/>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 USE </a:t>
            </a:r>
            <a:r>
              <a:rPr lang="en">
                <a:solidFill>
                  <a:srgbClr val="673AB7"/>
                </a:solidFill>
              </a:rPr>
              <a:t>DIAGRAMS</a:t>
            </a:r>
            <a:r>
              <a:rPr lang="en"/>
              <a:t> TO EXPLAIN COMPLEX IDEAS</a:t>
            </a:r>
            <a:endParaRPr/>
          </a:p>
        </p:txBody>
      </p:sp>
      <p:sp>
        <p:nvSpPr>
          <p:cNvPr id="211" name="Google Shape;211;p2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12" name="Google Shape;212;p26"/>
          <p:cNvSpPr/>
          <p:nvPr/>
        </p:nvSpPr>
        <p:spPr>
          <a:xfrm>
            <a:off x="1208402" y="1611246"/>
            <a:ext cx="3123000" cy="2401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13" name="Google Shape;213;p26"/>
          <p:cNvSpPr txBox="1"/>
          <p:nvPr/>
        </p:nvSpPr>
        <p:spPr>
          <a:xfrm>
            <a:off x="1903043" y="2893553"/>
            <a:ext cx="1734300" cy="96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dk1"/>
                </a:solidFill>
                <a:latin typeface="Karla"/>
                <a:ea typeface="Karla"/>
                <a:cs typeface="Karla"/>
                <a:sym typeface="Karla"/>
              </a:rPr>
              <a:t>Vestibulum nec congue tempus</a:t>
            </a:r>
            <a:endParaRPr sz="1200">
              <a:solidFill>
                <a:schemeClr val="dk1"/>
              </a:solidFill>
              <a:latin typeface="Karla"/>
              <a:ea typeface="Karla"/>
              <a:cs typeface="Karla"/>
              <a:sym typeface="Karla"/>
            </a:endParaRPr>
          </a:p>
        </p:txBody>
      </p:sp>
      <p:grpSp>
        <p:nvGrpSpPr>
          <p:cNvPr id="214" name="Google Shape;214;p26"/>
          <p:cNvGrpSpPr/>
          <p:nvPr/>
        </p:nvGrpSpPr>
        <p:grpSpPr>
          <a:xfrm>
            <a:off x="1721384" y="3649526"/>
            <a:ext cx="2943518" cy="948035"/>
            <a:chOff x="3698064" y="3159725"/>
            <a:chExt cx="2449869" cy="789043"/>
          </a:xfrm>
        </p:grpSpPr>
        <p:sp>
          <p:nvSpPr>
            <p:cNvPr id="215" name="Google Shape;215;p26"/>
            <p:cNvSpPr/>
            <p:nvPr/>
          </p:nvSpPr>
          <p:spPr>
            <a:xfrm rot="10800000">
              <a:off x="3698064" y="3575617"/>
              <a:ext cx="1740900" cy="125400"/>
            </a:xfrm>
            <a:prstGeom prst="rightArrow">
              <a:avLst>
                <a:gd name="adj1" fmla="val 25514"/>
                <a:gd name="adj2" fmla="val 64322"/>
              </a:avLst>
            </a:prstGeom>
            <a:solidFill>
              <a:srgbClr val="3F5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16" name="Google Shape;216;p26"/>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3F51B5"/>
                  </a:solidFill>
                  <a:latin typeface="Karla"/>
                  <a:ea typeface="Karla"/>
                  <a:cs typeface="Karla"/>
                  <a:sym typeface="Karla"/>
                </a:rPr>
                <a:t>Vestibulum nec congue tempus</a:t>
              </a:r>
              <a:endParaRPr sz="800">
                <a:solidFill>
                  <a:srgbClr val="3F51B5"/>
                </a:solidFill>
                <a:latin typeface="Karla"/>
                <a:ea typeface="Karla"/>
                <a:cs typeface="Karla"/>
                <a:sym typeface="Karla"/>
              </a:endParaRPr>
            </a:p>
          </p:txBody>
        </p:sp>
        <p:sp>
          <p:nvSpPr>
            <p:cNvPr id="217" name="Google Shape;217;p26"/>
            <p:cNvSpPr/>
            <p:nvPr/>
          </p:nvSpPr>
          <p:spPr>
            <a:xfrm>
              <a:off x="5582733" y="3159725"/>
              <a:ext cx="565200" cy="565500"/>
            </a:xfrm>
            <a:prstGeom prst="ellipse">
              <a:avLst/>
            </a:prstGeom>
            <a:solidFill>
              <a:srgbClr val="3F51B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02</a:t>
              </a:r>
              <a:endParaRPr sz="1200">
                <a:solidFill>
                  <a:srgbClr val="FFFFFF"/>
                </a:solidFill>
                <a:latin typeface="Montserrat"/>
                <a:ea typeface="Montserrat"/>
                <a:cs typeface="Montserrat"/>
                <a:sym typeface="Montserrat"/>
              </a:endParaRPr>
            </a:p>
          </p:txBody>
        </p:sp>
      </p:grpSp>
      <p:grpSp>
        <p:nvGrpSpPr>
          <p:cNvPr id="218" name="Google Shape;218;p26"/>
          <p:cNvGrpSpPr/>
          <p:nvPr/>
        </p:nvGrpSpPr>
        <p:grpSpPr>
          <a:xfrm>
            <a:off x="922469" y="1686257"/>
            <a:ext cx="1501385" cy="2642717"/>
            <a:chOff x="3033133" y="1525710"/>
            <a:chExt cx="1249592" cy="2199515"/>
          </a:xfrm>
        </p:grpSpPr>
        <p:sp>
          <p:nvSpPr>
            <p:cNvPr id="219" name="Google Shape;219;p26"/>
            <p:cNvSpPr/>
            <p:nvPr/>
          </p:nvSpPr>
          <p:spPr>
            <a:xfrm rot="-3360517">
              <a:off x="2960437" y="2297046"/>
              <a:ext cx="1629676" cy="125310"/>
            </a:xfrm>
            <a:prstGeom prst="rightArrow">
              <a:avLst>
                <a:gd name="adj1" fmla="val 25514"/>
                <a:gd name="adj2" fmla="val 64322"/>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96F3"/>
                </a:solidFill>
                <a:latin typeface="Karla"/>
                <a:ea typeface="Karla"/>
                <a:cs typeface="Karla"/>
                <a:sym typeface="Karla"/>
              </a:endParaRPr>
            </a:p>
          </p:txBody>
        </p:sp>
        <p:sp>
          <p:nvSpPr>
            <p:cNvPr id="220" name="Google Shape;220;p26"/>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2196F3"/>
                  </a:solidFill>
                  <a:latin typeface="Karla"/>
                  <a:ea typeface="Karla"/>
                  <a:cs typeface="Karla"/>
                  <a:sym typeface="Karla"/>
                </a:rPr>
                <a:t>Vestibulum nec congue tempus</a:t>
              </a:r>
              <a:endParaRPr sz="800">
                <a:solidFill>
                  <a:srgbClr val="2196F3"/>
                </a:solidFill>
                <a:latin typeface="Karla"/>
                <a:ea typeface="Karla"/>
                <a:cs typeface="Karla"/>
                <a:sym typeface="Karla"/>
              </a:endParaRPr>
            </a:p>
          </p:txBody>
        </p:sp>
        <p:sp>
          <p:nvSpPr>
            <p:cNvPr id="221" name="Google Shape;221;p26"/>
            <p:cNvSpPr/>
            <p:nvPr/>
          </p:nvSpPr>
          <p:spPr>
            <a:xfrm>
              <a:off x="3058183" y="3159725"/>
              <a:ext cx="565200" cy="565500"/>
            </a:xfrm>
            <a:prstGeom prst="ellipse">
              <a:avLst/>
            </a:prstGeom>
            <a:solidFill>
              <a:srgbClr val="2196F3"/>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03</a:t>
              </a:r>
              <a:endParaRPr sz="1200">
                <a:solidFill>
                  <a:srgbClr val="FFFFFF"/>
                </a:solidFill>
                <a:latin typeface="Montserrat"/>
                <a:ea typeface="Montserrat"/>
                <a:cs typeface="Montserrat"/>
                <a:sym typeface="Montserrat"/>
              </a:endParaRPr>
            </a:p>
          </p:txBody>
        </p:sp>
      </p:grpSp>
      <p:grpSp>
        <p:nvGrpSpPr>
          <p:cNvPr id="222" name="Google Shape;222;p26"/>
          <p:cNvGrpSpPr/>
          <p:nvPr/>
        </p:nvGrpSpPr>
        <p:grpSpPr>
          <a:xfrm>
            <a:off x="2431042" y="1292634"/>
            <a:ext cx="2123571" cy="2237190"/>
            <a:chOff x="4288708" y="1198100"/>
            <a:chExt cx="1767434" cy="1861998"/>
          </a:xfrm>
        </p:grpSpPr>
        <p:sp>
          <p:nvSpPr>
            <p:cNvPr id="223" name="Google Shape;223;p26"/>
            <p:cNvSpPr/>
            <p:nvPr/>
          </p:nvSpPr>
          <p:spPr>
            <a:xfrm rot="3420919">
              <a:off x="4575050" y="2300047"/>
              <a:ext cx="1581515" cy="125402"/>
            </a:xfrm>
            <a:prstGeom prst="rightArrow">
              <a:avLst>
                <a:gd name="adj1" fmla="val 25514"/>
                <a:gd name="adj2" fmla="val 64322"/>
              </a:avLst>
            </a:prstGeom>
            <a:solidFill>
              <a:srgbClr val="673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24" name="Google Shape;224;p26"/>
            <p:cNvSpPr/>
            <p:nvPr/>
          </p:nvSpPr>
          <p:spPr>
            <a:xfrm>
              <a:off x="4288708" y="1198100"/>
              <a:ext cx="565200" cy="565500"/>
            </a:xfrm>
            <a:prstGeom prst="ellipse">
              <a:avLst/>
            </a:prstGeom>
            <a:solidFill>
              <a:srgbClr val="673AB7"/>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01</a:t>
              </a:r>
              <a:endParaRPr sz="1200">
                <a:solidFill>
                  <a:srgbClr val="FFFFFF"/>
                </a:solidFill>
                <a:latin typeface="Montserrat"/>
                <a:ea typeface="Montserrat"/>
                <a:cs typeface="Montserrat"/>
                <a:sym typeface="Montserrat"/>
              </a:endParaRPr>
            </a:p>
          </p:txBody>
        </p:sp>
        <p:sp>
          <p:nvSpPr>
            <p:cNvPr id="225" name="Google Shape;225;p26"/>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673AB7"/>
                  </a:solidFill>
                  <a:latin typeface="Karla"/>
                  <a:ea typeface="Karla"/>
                  <a:cs typeface="Karla"/>
                  <a:sym typeface="Karla"/>
                </a:rPr>
                <a:t>Vestibulum nec congue tempus</a:t>
              </a:r>
              <a:endParaRPr sz="800">
                <a:solidFill>
                  <a:srgbClr val="673AB7"/>
                </a:solidFill>
                <a:latin typeface="Karla"/>
                <a:ea typeface="Karla"/>
                <a:cs typeface="Karla"/>
                <a:sym typeface="Karl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350" y="1287287"/>
            <a:ext cx="5324100" cy="1006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L’</a:t>
            </a:r>
            <a:r>
              <a:rPr lang="it-IT" sz="1400">
                <a:solidFill>
                  <a:schemeClr val="tx1"/>
                </a:solidFill>
                <a:latin typeface="Karla" pitchFamily="2" charset="0"/>
              </a:rPr>
              <a:t>obiettivo </a:t>
            </a:r>
            <a:r>
              <a:rPr lang="it-IT" sz="1400" b="0">
                <a:solidFill>
                  <a:schemeClr val="tx1"/>
                </a:solidFill>
                <a:latin typeface="Karla" pitchFamily="2" charset="0"/>
              </a:rPr>
              <a:t>principale dello studio è quello di massimizzare il </a:t>
            </a:r>
            <a:r>
              <a:rPr lang="it-IT" sz="1400">
                <a:solidFill>
                  <a:schemeClr val="tx1"/>
                </a:solidFill>
                <a:latin typeface="Karla" pitchFamily="2" charset="0"/>
              </a:rPr>
              <a:t>profitto</a:t>
            </a:r>
            <a:r>
              <a:rPr lang="it-IT" sz="1400" b="0">
                <a:solidFill>
                  <a:schemeClr val="tx1"/>
                </a:solidFill>
                <a:latin typeface="Karla" pitchFamily="2" charset="0"/>
              </a:rPr>
              <a:t> da parte del cinema.</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Inoltre, si vogliono garantire i seguenti </a:t>
            </a:r>
            <a:r>
              <a:rPr lang="it-IT" sz="1400">
                <a:solidFill>
                  <a:schemeClr val="tx1"/>
                </a:solidFill>
                <a:latin typeface="Karla" pitchFamily="2" charset="0"/>
              </a:rPr>
              <a:t>QoS</a:t>
            </a:r>
            <a:r>
              <a:rPr lang="it-IT" sz="1400" b="0">
                <a:solidFill>
                  <a:schemeClr val="tx1"/>
                </a:solidFill>
                <a:latin typeface="Karla" pitchFamily="2" charset="0"/>
              </a:rPr>
              <a:t> (Quality of Service):</a:t>
            </a:r>
          </a:p>
        </p:txBody>
      </p:sp>
      <p:sp>
        <p:nvSpPr>
          <p:cNvPr id="124" name="Google Shape;124;p19"/>
          <p:cNvSpPr txBox="1">
            <a:spLocks noGrp="1"/>
          </p:cNvSpPr>
          <p:nvPr>
            <p:ph type="body" idx="1"/>
          </p:nvPr>
        </p:nvSpPr>
        <p:spPr>
          <a:xfrm>
            <a:off x="838250" y="2301220"/>
            <a:ext cx="5324100" cy="22557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it-IT" sz="1400">
                <a:solidFill>
                  <a:schemeClr val="tx1"/>
                </a:solidFill>
              </a:rPr>
              <a:t>Il tempo di risposta del sistema deve essere mantenuto sotto i </a:t>
            </a:r>
            <a:r>
              <a:rPr lang="it-IT" sz="1400">
                <a:solidFill>
                  <a:schemeClr val="accent1"/>
                </a:solidFill>
              </a:rPr>
              <a:t>5</a:t>
            </a:r>
            <a:r>
              <a:rPr lang="it-IT" sz="1400">
                <a:solidFill>
                  <a:schemeClr val="tx1"/>
                </a:solidFill>
              </a:rPr>
              <a:t> minuti</a:t>
            </a:r>
            <a:r>
              <a:rPr lang="it-IT" sz="1400" b="1">
                <a:solidFill>
                  <a:schemeClr val="tx1"/>
                </a:solidFill>
              </a:rPr>
              <a:t> </a:t>
            </a:r>
            <a:r>
              <a:rPr lang="it-IT" sz="1400">
                <a:solidFill>
                  <a:schemeClr val="tx1"/>
                </a:solidFill>
              </a:rPr>
              <a:t>per la prima fascia oraria, </a:t>
            </a:r>
            <a:r>
              <a:rPr lang="it-IT" sz="1400">
                <a:solidFill>
                  <a:schemeClr val="accent1"/>
                </a:solidFill>
              </a:rPr>
              <a:t>3</a:t>
            </a:r>
            <a:r>
              <a:rPr lang="it-IT" sz="1400">
                <a:solidFill>
                  <a:schemeClr val="tx1"/>
                </a:solidFill>
              </a:rPr>
              <a:t> minuti per la seconda e </a:t>
            </a:r>
            <a:r>
              <a:rPr lang="it-IT" sz="1400">
                <a:solidFill>
                  <a:schemeClr val="accent1"/>
                </a:solidFill>
              </a:rPr>
              <a:t>2</a:t>
            </a:r>
            <a:r>
              <a:rPr lang="it-IT" sz="1400">
                <a:solidFill>
                  <a:schemeClr val="tx1"/>
                </a:solidFill>
              </a:rPr>
              <a:t> minuti per la terza</a:t>
            </a:r>
          </a:p>
          <a:p>
            <a:pPr marL="457200" lvl="0" indent="-330200" algn="l" rtl="0">
              <a:spcBef>
                <a:spcPts val="0"/>
              </a:spcBef>
              <a:spcAft>
                <a:spcPts val="0"/>
              </a:spcAft>
              <a:buSzPts val="1600"/>
              <a:buChar char="▸"/>
            </a:pPr>
            <a:r>
              <a:rPr lang="it-IT" sz="1400">
                <a:solidFill>
                  <a:schemeClr val="tx1"/>
                </a:solidFill>
              </a:rPr>
              <a:t>Almeno il </a:t>
            </a:r>
            <a:r>
              <a:rPr lang="it-IT" sz="1400">
                <a:solidFill>
                  <a:schemeClr val="accent1"/>
                </a:solidFill>
              </a:rPr>
              <a:t>70%</a:t>
            </a:r>
            <a:r>
              <a:rPr lang="it-IT" sz="1400" b="1">
                <a:solidFill>
                  <a:schemeClr val="tx1"/>
                </a:solidFill>
              </a:rPr>
              <a:t> </a:t>
            </a:r>
            <a:r>
              <a:rPr lang="it-IT" sz="1400">
                <a:solidFill>
                  <a:schemeClr val="tx1"/>
                </a:solidFill>
              </a:rPr>
              <a:t>degli utenti deve assistere alla proiezione degli spot pubblicitari per ogni fascia oraria</a:t>
            </a: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8" name="Google Shape;889;p50">
            <a:extLst>
              <a:ext uri="{FF2B5EF4-FFF2-40B4-BE49-F238E27FC236}">
                <a16:creationId xmlns:a16="http://schemas.microsoft.com/office/drawing/2014/main" id="{41706A45-B659-7C0E-CED0-7525826582FB}"/>
              </a:ext>
            </a:extLst>
          </p:cNvPr>
          <p:cNvGrpSpPr/>
          <p:nvPr/>
        </p:nvGrpSpPr>
        <p:grpSpPr>
          <a:xfrm>
            <a:off x="838250" y="746846"/>
            <a:ext cx="342882" cy="350068"/>
            <a:chOff x="3951850" y="2985350"/>
            <a:chExt cx="407950" cy="416500"/>
          </a:xfrm>
        </p:grpSpPr>
        <p:sp>
          <p:nvSpPr>
            <p:cNvPr id="9" name="Google Shape;890;p50">
              <a:extLst>
                <a:ext uri="{FF2B5EF4-FFF2-40B4-BE49-F238E27FC236}">
                  <a16:creationId xmlns:a16="http://schemas.microsoft.com/office/drawing/2014/main" id="{BB59CBED-531D-DBC6-12D7-AE70152B2209}"/>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1;p50">
              <a:extLst>
                <a:ext uri="{FF2B5EF4-FFF2-40B4-BE49-F238E27FC236}">
                  <a16:creationId xmlns:a16="http://schemas.microsoft.com/office/drawing/2014/main" id="{E9DA81F7-D7C2-2A9C-4F8C-9CC7BC864395}"/>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p50">
              <a:extLst>
                <a:ext uri="{FF2B5EF4-FFF2-40B4-BE49-F238E27FC236}">
                  <a16:creationId xmlns:a16="http://schemas.microsoft.com/office/drawing/2014/main" id="{0C047396-ED7C-715C-66D7-8113758A404B}"/>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3;p50">
              <a:extLst>
                <a:ext uri="{FF2B5EF4-FFF2-40B4-BE49-F238E27FC236}">
                  <a16:creationId xmlns:a16="http://schemas.microsoft.com/office/drawing/2014/main" id="{13E7857F-D2ED-A342-F044-C947F94F035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a:t>
            </a:r>
            <a:r>
              <a:rPr lang="en">
                <a:solidFill>
                  <a:srgbClr val="3F51B5"/>
                </a:solidFill>
              </a:rPr>
              <a:t>COMPARE</a:t>
            </a:r>
            <a:r>
              <a:rPr lang="en"/>
              <a:t> DATA</a:t>
            </a:r>
            <a:endParaRPr/>
          </a:p>
        </p:txBody>
      </p:sp>
      <p:graphicFrame>
        <p:nvGraphicFramePr>
          <p:cNvPr id="231" name="Google Shape;231;p27"/>
          <p:cNvGraphicFramePr/>
          <p:nvPr/>
        </p:nvGraphicFramePr>
        <p:xfrm>
          <a:off x="952500" y="2462181"/>
          <a:ext cx="5610600" cy="2040425"/>
        </p:xfrm>
        <a:graphic>
          <a:graphicData uri="http://schemas.openxmlformats.org/drawingml/2006/table">
            <a:tbl>
              <a:tblPr>
                <a:noFill/>
                <a:tableStyleId>{79C08C98-0C33-4979-9066-DB2A27208FE7}</a:tableStyleId>
              </a:tblPr>
              <a:tblGrid>
                <a:gridCol w="1402650">
                  <a:extLst>
                    <a:ext uri="{9D8B030D-6E8A-4147-A177-3AD203B41FA5}">
                      <a16:colId xmlns:a16="http://schemas.microsoft.com/office/drawing/2014/main" val="20000"/>
                    </a:ext>
                  </a:extLst>
                </a:gridCol>
                <a:gridCol w="1402650">
                  <a:extLst>
                    <a:ext uri="{9D8B030D-6E8A-4147-A177-3AD203B41FA5}">
                      <a16:colId xmlns:a16="http://schemas.microsoft.com/office/drawing/2014/main" val="20001"/>
                    </a:ext>
                  </a:extLst>
                </a:gridCol>
                <a:gridCol w="1402650">
                  <a:extLst>
                    <a:ext uri="{9D8B030D-6E8A-4147-A177-3AD203B41FA5}">
                      <a16:colId xmlns:a16="http://schemas.microsoft.com/office/drawing/2014/main" val="20002"/>
                    </a:ext>
                  </a:extLst>
                </a:gridCol>
                <a:gridCol w="1402650">
                  <a:extLst>
                    <a:ext uri="{9D8B030D-6E8A-4147-A177-3AD203B41FA5}">
                      <a16:colId xmlns:a16="http://schemas.microsoft.com/office/drawing/2014/main" val="20003"/>
                    </a:ext>
                  </a:extLst>
                </a:gridCol>
              </a:tblGrid>
              <a:tr h="427100">
                <a:tc>
                  <a:txBody>
                    <a:bodyPr/>
                    <a:lstStyle/>
                    <a:p>
                      <a:pPr marL="0" lvl="0" indent="0" algn="l" rtl="0">
                        <a:spcBef>
                          <a:spcPts val="0"/>
                        </a:spcBef>
                        <a:spcAft>
                          <a:spcPts val="0"/>
                        </a:spcAft>
                        <a:buNone/>
                      </a:pPr>
                      <a:endParaRPr>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A</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B</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C</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Yellow</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20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7</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Blue</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30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15</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Orange</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5</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24</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16</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32" name="Google Shape;232;p27"/>
          <p:cNvGrpSpPr/>
          <p:nvPr/>
        </p:nvGrpSpPr>
        <p:grpSpPr>
          <a:xfrm>
            <a:off x="927894" y="1303822"/>
            <a:ext cx="449036" cy="470808"/>
            <a:chOff x="5961125" y="1623900"/>
            <a:chExt cx="427450" cy="448175"/>
          </a:xfrm>
        </p:grpSpPr>
        <p:sp>
          <p:nvSpPr>
            <p:cNvPr id="233" name="Google Shape;233;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244"/>
        <p:cNvGrpSpPr/>
        <p:nvPr/>
      </p:nvGrpSpPr>
      <p:grpSpPr>
        <a:xfrm>
          <a:off x="0" y="0"/>
          <a:ext cx="0" cy="0"/>
          <a:chOff x="0" y="0"/>
          <a:chExt cx="0" cy="0"/>
        </a:xfrm>
      </p:grpSpPr>
      <p:pic>
        <p:nvPicPr>
          <p:cNvPr id="245" name="Google Shape;245;p28" descr="mapa_solido_n-01.png"/>
          <p:cNvPicPr preferRelativeResize="0"/>
          <p:nvPr/>
        </p:nvPicPr>
        <p:blipFill>
          <a:blip r:embed="rId3">
            <a:alphaModFix/>
          </a:blip>
          <a:stretch>
            <a:fillRect/>
          </a:stretch>
        </p:blipFill>
        <p:spPr>
          <a:xfrm>
            <a:off x="189026" y="356887"/>
            <a:ext cx="8765948" cy="4429726"/>
          </a:xfrm>
          <a:prstGeom prst="rect">
            <a:avLst/>
          </a:prstGeom>
          <a:noFill/>
          <a:ln>
            <a:noFill/>
          </a:ln>
        </p:spPr>
      </p:pic>
      <p:sp>
        <p:nvSpPr>
          <p:cNvPr id="246" name="Google Shape;246;p28"/>
          <p:cNvSpPr txBox="1">
            <a:spLocks noGrp="1"/>
          </p:cNvSpPr>
          <p:nvPr>
            <p:ph type="title" idx="4294967295"/>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MAPS</a:t>
            </a:r>
            <a:endParaRPr>
              <a:solidFill>
                <a:srgbClr val="FFFFFF"/>
              </a:solidFill>
            </a:endParaRPr>
          </a:p>
        </p:txBody>
      </p:sp>
      <p:sp>
        <p:nvSpPr>
          <p:cNvPr id="247" name="Google Shape;247;p28"/>
          <p:cNvSpPr/>
          <p:nvPr/>
        </p:nvSpPr>
        <p:spPr>
          <a:xfrm>
            <a:off x="1829825" y="1504206"/>
            <a:ext cx="702000" cy="202500"/>
          </a:xfrm>
          <a:prstGeom prst="wedgeRectCallout">
            <a:avLst>
              <a:gd name="adj1" fmla="val -21428"/>
              <a:gd name="adj2" fmla="val 84287"/>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FFFF"/>
                </a:solidFill>
                <a:latin typeface="Karla"/>
                <a:ea typeface="Karla"/>
                <a:cs typeface="Karla"/>
                <a:sym typeface="Karla"/>
              </a:rPr>
              <a:t>our office</a:t>
            </a:r>
            <a:endParaRPr sz="900">
              <a:solidFill>
                <a:srgbClr val="FFFFFF"/>
              </a:solidFill>
              <a:latin typeface="Karla"/>
              <a:ea typeface="Karla"/>
              <a:cs typeface="Karla"/>
              <a:sym typeface="Karla"/>
            </a:endParaRPr>
          </a:p>
        </p:txBody>
      </p:sp>
      <p:sp>
        <p:nvSpPr>
          <p:cNvPr id="248" name="Google Shape;248;p28"/>
          <p:cNvSpPr/>
          <p:nvPr/>
        </p:nvSpPr>
        <p:spPr>
          <a:xfrm>
            <a:off x="943625" y="1778700"/>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2739063" y="3417500"/>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828800" y="15710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4493563" y="37557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797475" y="20292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7651300" y="38548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8"/>
          <p:cNvGrpSpPr/>
          <p:nvPr/>
        </p:nvGrpSpPr>
        <p:grpSpPr>
          <a:xfrm>
            <a:off x="665686" y="3817432"/>
            <a:ext cx="393060" cy="393060"/>
            <a:chOff x="5941025" y="3634400"/>
            <a:chExt cx="467650" cy="467650"/>
          </a:xfrm>
        </p:grpSpPr>
        <p:sp>
          <p:nvSpPr>
            <p:cNvPr id="255" name="Google Shape;255;p2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265"/>
        <p:cNvGrpSpPr/>
        <p:nvPr/>
      </p:nvGrpSpPr>
      <p:grpSpPr>
        <a:xfrm>
          <a:off x="0" y="0"/>
          <a:ext cx="0" cy="0"/>
          <a:chOff x="0" y="0"/>
          <a:chExt cx="0" cy="0"/>
        </a:xfrm>
      </p:grpSpPr>
      <p:sp>
        <p:nvSpPr>
          <p:cNvPr id="266" name="Google Shape;266;p29"/>
          <p:cNvSpPr txBox="1">
            <a:spLocks noGrp="1"/>
          </p:cNvSpPr>
          <p:nvPr>
            <p:ph type="ctrTitle" idx="4294967295"/>
          </p:nvPr>
        </p:nvSpPr>
        <p:spPr>
          <a:xfrm>
            <a:off x="635696" y="3107350"/>
            <a:ext cx="6136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solidFill>
                  <a:srgbClr val="03A9F4"/>
                </a:solidFill>
              </a:rPr>
              <a:t>89,526,124</a:t>
            </a:r>
            <a:endParaRPr sz="8600">
              <a:solidFill>
                <a:srgbClr val="03A9F4"/>
              </a:solidFill>
            </a:endParaRPr>
          </a:p>
        </p:txBody>
      </p:sp>
      <p:sp>
        <p:nvSpPr>
          <p:cNvPr id="267" name="Google Shape;267;p29"/>
          <p:cNvSpPr txBox="1">
            <a:spLocks noGrp="1"/>
          </p:cNvSpPr>
          <p:nvPr>
            <p:ph type="subTitle" idx="4294967295"/>
          </p:nvPr>
        </p:nvSpPr>
        <p:spPr>
          <a:xfrm>
            <a:off x="685800" y="3983050"/>
            <a:ext cx="61368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Whoa! That’s a big number, aren’t you proud?</a:t>
            </a:r>
            <a:endParaRPr/>
          </a:p>
        </p:txBody>
      </p:sp>
      <p:grpSp>
        <p:nvGrpSpPr>
          <p:cNvPr id="268" name="Google Shape;268;p29"/>
          <p:cNvGrpSpPr/>
          <p:nvPr/>
        </p:nvGrpSpPr>
        <p:grpSpPr>
          <a:xfrm>
            <a:off x="769689" y="1874542"/>
            <a:ext cx="920352" cy="865869"/>
            <a:chOff x="5972700" y="2330200"/>
            <a:chExt cx="411625" cy="387275"/>
          </a:xfrm>
        </p:grpSpPr>
        <p:sp>
          <p:nvSpPr>
            <p:cNvPr id="269" name="Google Shape;269;p2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03A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03A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ctrTitle" idx="4294967295"/>
          </p:nvPr>
        </p:nvSpPr>
        <p:spPr>
          <a:xfrm>
            <a:off x="609600" y="7242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89,526,124</a:t>
            </a:r>
            <a:r>
              <a:rPr lang="en" sz="7200">
                <a:solidFill>
                  <a:srgbClr val="00BCD4"/>
                </a:solidFill>
              </a:rPr>
              <a:t>$</a:t>
            </a:r>
            <a:endParaRPr sz="7200">
              <a:solidFill>
                <a:srgbClr val="00BCD4"/>
              </a:solidFill>
            </a:endParaRPr>
          </a:p>
        </p:txBody>
      </p:sp>
      <p:sp>
        <p:nvSpPr>
          <p:cNvPr id="277" name="Google Shape;277;p30"/>
          <p:cNvSpPr txBox="1">
            <a:spLocks noGrp="1"/>
          </p:cNvSpPr>
          <p:nvPr>
            <p:ph type="subTitle" idx="4294967295"/>
          </p:nvPr>
        </p:nvSpPr>
        <p:spPr>
          <a:xfrm>
            <a:off x="609600" y="11827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That’s a lot of money</a:t>
            </a:r>
            <a:endParaRPr sz="1400"/>
          </a:p>
        </p:txBody>
      </p:sp>
      <p:sp>
        <p:nvSpPr>
          <p:cNvPr id="278" name="Google Shape;278;p30"/>
          <p:cNvSpPr txBox="1">
            <a:spLocks noGrp="1"/>
          </p:cNvSpPr>
          <p:nvPr>
            <p:ph type="ctrTitle" idx="4294967295"/>
          </p:nvPr>
        </p:nvSpPr>
        <p:spPr>
          <a:xfrm>
            <a:off x="609600" y="36579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100</a:t>
            </a:r>
            <a:r>
              <a:rPr lang="en" sz="7200">
                <a:solidFill>
                  <a:srgbClr val="00BCD4"/>
                </a:solidFill>
              </a:rPr>
              <a:t>%</a:t>
            </a:r>
            <a:endParaRPr sz="7200">
              <a:solidFill>
                <a:srgbClr val="00BCD4"/>
              </a:solidFill>
            </a:endParaRPr>
          </a:p>
        </p:txBody>
      </p:sp>
      <p:sp>
        <p:nvSpPr>
          <p:cNvPr id="279" name="Google Shape;279;p30"/>
          <p:cNvSpPr txBox="1">
            <a:spLocks noGrp="1"/>
          </p:cNvSpPr>
          <p:nvPr>
            <p:ph type="subTitle" idx="4294967295"/>
          </p:nvPr>
        </p:nvSpPr>
        <p:spPr>
          <a:xfrm>
            <a:off x="609600" y="41164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Total success!</a:t>
            </a:r>
            <a:endParaRPr sz="1400"/>
          </a:p>
        </p:txBody>
      </p:sp>
      <p:sp>
        <p:nvSpPr>
          <p:cNvPr id="280" name="Google Shape;280;p30"/>
          <p:cNvSpPr txBox="1">
            <a:spLocks noGrp="1"/>
          </p:cNvSpPr>
          <p:nvPr>
            <p:ph type="ctrTitle" idx="4294967295"/>
          </p:nvPr>
        </p:nvSpPr>
        <p:spPr>
          <a:xfrm>
            <a:off x="609600" y="219105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185,244</a:t>
            </a:r>
            <a:r>
              <a:rPr lang="en" sz="4800"/>
              <a:t> </a:t>
            </a:r>
            <a:r>
              <a:rPr lang="en" sz="4800">
                <a:solidFill>
                  <a:srgbClr val="00BCD4"/>
                </a:solidFill>
              </a:rPr>
              <a:t>users</a:t>
            </a:r>
            <a:endParaRPr sz="4800">
              <a:solidFill>
                <a:srgbClr val="00BCD4"/>
              </a:solidFill>
            </a:endParaRPr>
          </a:p>
        </p:txBody>
      </p:sp>
      <p:sp>
        <p:nvSpPr>
          <p:cNvPr id="281" name="Google Shape;281;p30"/>
          <p:cNvSpPr txBox="1">
            <a:spLocks noGrp="1"/>
          </p:cNvSpPr>
          <p:nvPr>
            <p:ph type="subTitle" idx="4294967295"/>
          </p:nvPr>
        </p:nvSpPr>
        <p:spPr>
          <a:xfrm>
            <a:off x="609600" y="264955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And a lot of users</a:t>
            </a:r>
            <a:endParaRPr sz="1400"/>
          </a:p>
        </p:txBody>
      </p:sp>
      <p:sp>
        <p:nvSpPr>
          <p:cNvPr id="282" name="Google Shape;282;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r>
              <a:rPr lang="en">
                <a:solidFill>
                  <a:srgbClr val="009688"/>
                </a:solidFill>
              </a:rPr>
              <a:t>PROCESS</a:t>
            </a:r>
            <a:r>
              <a:rPr lang="en"/>
              <a:t> IS EASY</a:t>
            </a:r>
            <a:endParaRPr/>
          </a:p>
        </p:txBody>
      </p:sp>
      <p:sp>
        <p:nvSpPr>
          <p:cNvPr id="288" name="Google Shape;288;p31"/>
          <p:cNvSpPr txBox="1"/>
          <p:nvPr/>
        </p:nvSpPr>
        <p:spPr>
          <a:xfrm>
            <a:off x="4004250" y="1063675"/>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First</a:t>
            </a:r>
            <a:endParaRPr>
              <a:solidFill>
                <a:srgbClr val="FFFFFF"/>
              </a:solidFill>
              <a:latin typeface="Karla"/>
              <a:ea typeface="Karla"/>
              <a:cs typeface="Karla"/>
              <a:sym typeface="Karla"/>
            </a:endParaRPr>
          </a:p>
        </p:txBody>
      </p:sp>
      <p:grpSp>
        <p:nvGrpSpPr>
          <p:cNvPr id="289" name="Google Shape;289;p31"/>
          <p:cNvGrpSpPr/>
          <p:nvPr/>
        </p:nvGrpSpPr>
        <p:grpSpPr>
          <a:xfrm>
            <a:off x="5628300" y="1819925"/>
            <a:ext cx="376898" cy="330345"/>
            <a:chOff x="5323500" y="1591325"/>
            <a:chExt cx="376898" cy="330345"/>
          </a:xfrm>
        </p:grpSpPr>
        <p:sp>
          <p:nvSpPr>
            <p:cNvPr id="290" name="Google Shape;290;p31"/>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1"/>
          <p:cNvGrpSpPr/>
          <p:nvPr/>
        </p:nvGrpSpPr>
        <p:grpSpPr>
          <a:xfrm>
            <a:off x="5628300" y="3014073"/>
            <a:ext cx="376898" cy="330345"/>
            <a:chOff x="5323500" y="1591325"/>
            <a:chExt cx="376898" cy="330345"/>
          </a:xfrm>
        </p:grpSpPr>
        <p:sp>
          <p:nvSpPr>
            <p:cNvPr id="293" name="Google Shape;293;p31"/>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31"/>
          <p:cNvSpPr txBox="1"/>
          <p:nvPr/>
        </p:nvSpPr>
        <p:spPr>
          <a:xfrm>
            <a:off x="4004250" y="2257823"/>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Second</a:t>
            </a:r>
            <a:endParaRPr>
              <a:solidFill>
                <a:srgbClr val="FFFFFF"/>
              </a:solidFill>
              <a:latin typeface="Karla"/>
              <a:ea typeface="Karla"/>
              <a:cs typeface="Karla"/>
              <a:sym typeface="Karla"/>
            </a:endParaRPr>
          </a:p>
        </p:txBody>
      </p:sp>
      <p:sp>
        <p:nvSpPr>
          <p:cNvPr id="296" name="Google Shape;296;p31"/>
          <p:cNvSpPr txBox="1"/>
          <p:nvPr/>
        </p:nvSpPr>
        <p:spPr>
          <a:xfrm>
            <a:off x="4004250" y="3451971"/>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Last</a:t>
            </a:r>
            <a:endParaRPr>
              <a:solidFill>
                <a:srgbClr val="FFFFFF"/>
              </a:solidFill>
              <a:latin typeface="Karla"/>
              <a:ea typeface="Karla"/>
              <a:cs typeface="Karla"/>
              <a:sym typeface="Karla"/>
            </a:endParaRPr>
          </a:p>
        </p:txBody>
      </p:sp>
      <p:grpSp>
        <p:nvGrpSpPr>
          <p:cNvPr id="297" name="Google Shape;297;p31"/>
          <p:cNvGrpSpPr/>
          <p:nvPr/>
        </p:nvGrpSpPr>
        <p:grpSpPr>
          <a:xfrm>
            <a:off x="749581" y="3409804"/>
            <a:ext cx="408208" cy="465260"/>
            <a:chOff x="4630125" y="278900"/>
            <a:chExt cx="400675" cy="456675"/>
          </a:xfrm>
        </p:grpSpPr>
        <p:sp>
          <p:nvSpPr>
            <p:cNvPr id="298" name="Google Shape;298;p31"/>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r>
              <a:rPr lang="en">
                <a:solidFill>
                  <a:srgbClr val="009688"/>
                </a:solidFill>
              </a:rPr>
              <a:t>PROCESS</a:t>
            </a:r>
            <a:r>
              <a:rPr lang="en"/>
              <a:t> IS EASY</a:t>
            </a:r>
            <a:endParaRPr/>
          </a:p>
        </p:txBody>
      </p:sp>
      <p:grpSp>
        <p:nvGrpSpPr>
          <p:cNvPr id="297" name="Google Shape;297;p31"/>
          <p:cNvGrpSpPr/>
          <p:nvPr/>
        </p:nvGrpSpPr>
        <p:grpSpPr>
          <a:xfrm>
            <a:off x="749581" y="3409804"/>
            <a:ext cx="408208" cy="465260"/>
            <a:chOff x="4630125" y="278900"/>
            <a:chExt cx="400675" cy="456675"/>
          </a:xfrm>
        </p:grpSpPr>
        <p:sp>
          <p:nvSpPr>
            <p:cNvPr id="298" name="Google Shape;298;p31"/>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008085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306"/>
        <p:cNvGrpSpPr/>
        <p:nvPr/>
      </p:nvGrpSpPr>
      <p:grpSpPr>
        <a:xfrm>
          <a:off x="0" y="0"/>
          <a:ext cx="0" cy="0"/>
          <a:chOff x="0" y="0"/>
          <a:chExt cx="0" cy="0"/>
        </a:xfrm>
      </p:grpSpPr>
      <p:sp>
        <p:nvSpPr>
          <p:cNvPr id="307" name="Google Shape;307;p32"/>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a:t>
            </a:r>
            <a:r>
              <a:rPr lang="en">
                <a:solidFill>
                  <a:srgbClr val="4CAF50"/>
                </a:solidFill>
              </a:rPr>
              <a:t>REVIEW</a:t>
            </a:r>
            <a:r>
              <a:rPr lang="en"/>
              <a:t> SOME CONCEPTS</a:t>
            </a:r>
            <a:endParaRPr/>
          </a:p>
        </p:txBody>
      </p:sp>
      <p:sp>
        <p:nvSpPr>
          <p:cNvPr id="308" name="Google Shape;308;p32"/>
          <p:cNvSpPr txBox="1">
            <a:spLocks noGrp="1"/>
          </p:cNvSpPr>
          <p:nvPr>
            <p:ph type="body" idx="1"/>
          </p:nvPr>
        </p:nvSpPr>
        <p:spPr>
          <a:xfrm>
            <a:off x="847599"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309" name="Google Shape;309;p32"/>
          <p:cNvSpPr txBox="1">
            <a:spLocks noGrp="1"/>
          </p:cNvSpPr>
          <p:nvPr>
            <p:ph type="body" idx="2"/>
          </p:nvPr>
        </p:nvSpPr>
        <p:spPr>
          <a:xfrm>
            <a:off x="2990950"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310" name="Google Shape;310;p32"/>
          <p:cNvSpPr txBox="1">
            <a:spLocks noGrp="1"/>
          </p:cNvSpPr>
          <p:nvPr>
            <p:ph type="body" idx="3"/>
          </p:nvPr>
        </p:nvSpPr>
        <p:spPr>
          <a:xfrm>
            <a:off x="5134301"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311" name="Google Shape;311;p32"/>
          <p:cNvSpPr txBox="1">
            <a:spLocks noGrp="1"/>
          </p:cNvSpPr>
          <p:nvPr>
            <p:ph type="body" idx="1"/>
          </p:nvPr>
        </p:nvSpPr>
        <p:spPr>
          <a:xfrm>
            <a:off x="847599"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312" name="Google Shape;312;p32"/>
          <p:cNvSpPr txBox="1">
            <a:spLocks noGrp="1"/>
          </p:cNvSpPr>
          <p:nvPr>
            <p:ph type="body" idx="2"/>
          </p:nvPr>
        </p:nvSpPr>
        <p:spPr>
          <a:xfrm>
            <a:off x="2990950"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313" name="Google Shape;313;p32"/>
          <p:cNvSpPr txBox="1">
            <a:spLocks noGrp="1"/>
          </p:cNvSpPr>
          <p:nvPr>
            <p:ph type="body" idx="3"/>
          </p:nvPr>
        </p:nvSpPr>
        <p:spPr>
          <a:xfrm>
            <a:off x="5134301"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grpSp>
        <p:nvGrpSpPr>
          <p:cNvPr id="314" name="Google Shape;314;p32"/>
          <p:cNvGrpSpPr/>
          <p:nvPr/>
        </p:nvGrpSpPr>
        <p:grpSpPr>
          <a:xfrm>
            <a:off x="927968" y="1342215"/>
            <a:ext cx="432381" cy="432313"/>
            <a:chOff x="1923675" y="1633650"/>
            <a:chExt cx="436000" cy="435975"/>
          </a:xfrm>
        </p:grpSpPr>
        <p:sp>
          <p:nvSpPr>
            <p:cNvPr id="315" name="Google Shape;315;p3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325"/>
        <p:cNvGrpSpPr/>
        <p:nvPr/>
      </p:nvGrpSpPr>
      <p:grpSpPr>
        <a:xfrm>
          <a:off x="0" y="0"/>
          <a:ext cx="0" cy="0"/>
          <a:chOff x="0" y="0"/>
          <a:chExt cx="0" cy="0"/>
        </a:xfrm>
      </p:grpSpPr>
      <p:sp>
        <p:nvSpPr>
          <p:cNvPr id="326" name="Google Shape;326;p33"/>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p>
            <a:pPr marL="0" lvl="0" indent="0" algn="l" rtl="0">
              <a:spcBef>
                <a:spcPts val="360"/>
              </a:spcBef>
              <a:spcAft>
                <a:spcPts val="0"/>
              </a:spcAft>
              <a:buNone/>
            </a:pPr>
            <a:r>
              <a:rPr lang="en"/>
              <a:t>You can insert graphs from Excel or Google Sheets</a:t>
            </a:r>
            <a:endParaRPr/>
          </a:p>
        </p:txBody>
      </p:sp>
      <p:sp>
        <p:nvSpPr>
          <p:cNvPr id="327" name="Google Shape;327;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cxnSp>
        <p:nvCxnSpPr>
          <p:cNvPr id="328" name="Google Shape;328;p33"/>
          <p:cNvCxnSpPr/>
          <p:nvPr/>
        </p:nvCxnSpPr>
        <p:spPr>
          <a:xfrm>
            <a:off x="952500" y="1074699"/>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29" name="Google Shape;329;p33"/>
          <p:cNvCxnSpPr/>
          <p:nvPr/>
        </p:nvCxnSpPr>
        <p:spPr>
          <a:xfrm>
            <a:off x="952500" y="1784181"/>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0" name="Google Shape;330;p33"/>
          <p:cNvCxnSpPr/>
          <p:nvPr/>
        </p:nvCxnSpPr>
        <p:spPr>
          <a:xfrm>
            <a:off x="952500" y="2493663"/>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1" name="Google Shape;331;p33"/>
          <p:cNvCxnSpPr/>
          <p:nvPr/>
        </p:nvCxnSpPr>
        <p:spPr>
          <a:xfrm>
            <a:off x="952500" y="3203146"/>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2" name="Google Shape;332;p33"/>
          <p:cNvCxnSpPr/>
          <p:nvPr/>
        </p:nvCxnSpPr>
        <p:spPr>
          <a:xfrm>
            <a:off x="952500" y="3934526"/>
            <a:ext cx="5902800" cy="0"/>
          </a:xfrm>
          <a:prstGeom prst="straightConnector1">
            <a:avLst/>
          </a:prstGeom>
          <a:noFill/>
          <a:ln w="9525" cap="flat" cmpd="sng">
            <a:solidFill>
              <a:schemeClr val="lt2"/>
            </a:solidFill>
            <a:prstDash val="solid"/>
            <a:round/>
            <a:headEnd type="none" w="med" len="med"/>
            <a:tailEnd type="none" w="med" len="med"/>
          </a:ln>
        </p:spPr>
      </p:cxnSp>
      <p:sp>
        <p:nvSpPr>
          <p:cNvPr id="333" name="Google Shape;333;p33"/>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Karla"/>
                <a:ea typeface="Karla"/>
                <a:cs typeface="Karla"/>
                <a:sym typeface="Karla"/>
              </a:rPr>
              <a:t>4000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3000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2000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1000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4400"/>
              </a:spcAft>
              <a:buNone/>
            </a:pPr>
            <a:r>
              <a:rPr lang="en" sz="1000">
                <a:solidFill>
                  <a:schemeClr val="dk2"/>
                </a:solidFill>
                <a:latin typeface="Karla"/>
                <a:ea typeface="Karla"/>
                <a:cs typeface="Karla"/>
                <a:sym typeface="Karla"/>
              </a:rPr>
              <a:t>0</a:t>
            </a:r>
            <a:endParaRPr sz="1000">
              <a:solidFill>
                <a:schemeClr val="dk2"/>
              </a:solidFill>
              <a:latin typeface="Karla"/>
              <a:ea typeface="Karla"/>
              <a:cs typeface="Karla"/>
              <a:sym typeface="Karla"/>
            </a:endParaRPr>
          </a:p>
        </p:txBody>
      </p:sp>
      <p:sp>
        <p:nvSpPr>
          <p:cNvPr id="334" name="Google Shape;334;p33"/>
          <p:cNvSpPr/>
          <p:nvPr/>
        </p:nvSpPr>
        <p:spPr>
          <a:xfrm>
            <a:off x="1458288" y="2380936"/>
            <a:ext cx="1905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1714528" y="1986873"/>
            <a:ext cx="1905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1970768" y="2493663"/>
            <a:ext cx="1905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2887717" y="2694726"/>
            <a:ext cx="1905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3957" y="2096343"/>
            <a:ext cx="1905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400197" y="1229023"/>
            <a:ext cx="1905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4317146" y="2140118"/>
            <a:ext cx="1905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4573386" y="1074575"/>
            <a:ext cx="1905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4829626" y="2322561"/>
            <a:ext cx="1905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5746575" y="2753100"/>
            <a:ext cx="1905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6002815" y="1293618"/>
            <a:ext cx="1905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6259055" y="1607408"/>
            <a:ext cx="1905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349"/>
        <p:cNvGrpSpPr/>
        <p:nvPr/>
      </p:nvGrpSpPr>
      <p:grpSpPr>
        <a:xfrm>
          <a:off x="0" y="0"/>
          <a:ext cx="0" cy="0"/>
          <a:chOff x="0" y="0"/>
          <a:chExt cx="0" cy="0"/>
        </a:xfrm>
      </p:grpSpPr>
      <p:sp>
        <p:nvSpPr>
          <p:cNvPr id="350" name="Google Shape;350;p3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EB3B"/>
                </a:solidFill>
              </a:rPr>
              <a:t>MOBILE</a:t>
            </a:r>
            <a:r>
              <a:rPr lang="en"/>
              <a:t> PROJECT</a:t>
            </a:r>
            <a:endParaRPr/>
          </a:p>
        </p:txBody>
      </p:sp>
      <p:sp>
        <p:nvSpPr>
          <p:cNvPr id="351" name="Google Shape;351;p3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352" name="Google Shape;352;p34"/>
          <p:cNvSpPr/>
          <p:nvPr/>
        </p:nvSpPr>
        <p:spPr>
          <a:xfrm>
            <a:off x="969460" y="1322199"/>
            <a:ext cx="280383" cy="485681"/>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354" name="Google Shape;354;p34"/>
          <p:cNvGrpSpPr/>
          <p:nvPr/>
        </p:nvGrpSpPr>
        <p:grpSpPr>
          <a:xfrm>
            <a:off x="6146525" y="525972"/>
            <a:ext cx="2119546" cy="4396359"/>
            <a:chOff x="2547150" y="238125"/>
            <a:chExt cx="2525675" cy="5238750"/>
          </a:xfrm>
        </p:grpSpPr>
        <p:sp>
          <p:nvSpPr>
            <p:cNvPr id="355" name="Google Shape;355;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34"/>
          <p:cNvPicPr preferRelativeResize="0"/>
          <p:nvPr/>
        </p:nvPicPr>
        <p:blipFill rotWithShape="1">
          <a:blip r:embed="rId3">
            <a:alphaModFix/>
          </a:blip>
          <a:srcRect b="23786"/>
          <a:stretch/>
        </p:blipFill>
        <p:spPr>
          <a:xfrm>
            <a:off x="6192850" y="9084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C107"/>
                </a:solidFill>
              </a:rPr>
              <a:t>TABLET</a:t>
            </a:r>
            <a:r>
              <a:rPr lang="en"/>
              <a:t> PROJECT</a:t>
            </a:r>
            <a:endParaRPr/>
          </a:p>
        </p:txBody>
      </p:sp>
      <p:sp>
        <p:nvSpPr>
          <p:cNvPr id="365" name="Google Shape;365;p35"/>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366" name="Google Shape;366;p35"/>
          <p:cNvSpPr/>
          <p:nvPr/>
        </p:nvSpPr>
        <p:spPr>
          <a:xfrm>
            <a:off x="927963" y="134961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368" name="Google Shape;368;p35"/>
          <p:cNvGrpSpPr/>
          <p:nvPr/>
        </p:nvGrpSpPr>
        <p:grpSpPr>
          <a:xfrm>
            <a:off x="5774302" y="465959"/>
            <a:ext cx="2736410" cy="4222433"/>
            <a:chOff x="2112475" y="238125"/>
            <a:chExt cx="3395050" cy="5238750"/>
          </a:xfrm>
        </p:grpSpPr>
        <p:sp>
          <p:nvSpPr>
            <p:cNvPr id="369" name="Google Shape;369;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 name="Google Shape;373;p35"/>
          <p:cNvPicPr preferRelativeResize="0"/>
          <p:nvPr/>
        </p:nvPicPr>
        <p:blipFill>
          <a:blip r:embed="rId3">
            <a:alphaModFix/>
          </a:blip>
          <a:stretch>
            <a:fillRect/>
          </a:stretch>
        </p:blipFill>
        <p:spPr>
          <a:xfrm>
            <a:off x="58418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2.</a:t>
            </a:r>
            <a:endParaRPr sz="7200">
              <a:solidFill>
                <a:schemeClr val="accent1"/>
              </a:solidFill>
            </a:endParaRPr>
          </a:p>
          <a:p>
            <a:pPr marL="0" lvl="0" indent="0" algn="l" rtl="0">
              <a:spcBef>
                <a:spcPts val="0"/>
              </a:spcBef>
              <a:spcAft>
                <a:spcPts val="0"/>
              </a:spcAft>
              <a:buNone/>
            </a:pPr>
            <a:r>
              <a:rPr lang="en">
                <a:solidFill>
                  <a:schemeClr val="tx1"/>
                </a:solidFill>
              </a:rPr>
              <a:t>MODELLO CONCETTUALE</a:t>
            </a:r>
            <a:endParaRPr>
              <a:solidFill>
                <a:schemeClr val="tx1"/>
              </a:solidFill>
            </a:endParaRPr>
          </a:p>
        </p:txBody>
      </p:sp>
    </p:spTree>
    <p:extLst>
      <p:ext uri="{BB962C8B-B14F-4D97-AF65-F5344CB8AC3E}">
        <p14:creationId xmlns:p14="http://schemas.microsoft.com/office/powerpoint/2010/main" val="3749485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377"/>
        <p:cNvGrpSpPr/>
        <p:nvPr/>
      </p:nvGrpSpPr>
      <p:grpSpPr>
        <a:xfrm>
          <a:off x="0" y="0"/>
          <a:ext cx="0" cy="0"/>
          <a:chOff x="0" y="0"/>
          <a:chExt cx="0" cy="0"/>
        </a:xfrm>
      </p:grpSpPr>
      <p:sp>
        <p:nvSpPr>
          <p:cNvPr id="378" name="Google Shape;378;p36"/>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9800"/>
                </a:solidFill>
              </a:rPr>
              <a:t>DESKTOP</a:t>
            </a:r>
            <a:r>
              <a:rPr lang="en"/>
              <a:t> PROJECT</a:t>
            </a:r>
            <a:endParaRPr/>
          </a:p>
        </p:txBody>
      </p:sp>
      <p:sp>
        <p:nvSpPr>
          <p:cNvPr id="379" name="Google Shape;379;p36"/>
          <p:cNvSpPr txBox="1">
            <a:spLocks noGrp="1"/>
          </p:cNvSpPr>
          <p:nvPr>
            <p:ph type="body" idx="1"/>
          </p:nvPr>
        </p:nvSpPr>
        <p:spPr>
          <a:xfrm>
            <a:off x="838250" y="2419350"/>
            <a:ext cx="23349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grpSp>
        <p:nvGrpSpPr>
          <p:cNvPr id="380" name="Google Shape;380;p36"/>
          <p:cNvGrpSpPr/>
          <p:nvPr/>
        </p:nvGrpSpPr>
        <p:grpSpPr>
          <a:xfrm>
            <a:off x="968387" y="1337659"/>
            <a:ext cx="460581" cy="436282"/>
            <a:chOff x="2583100" y="2973775"/>
            <a:chExt cx="461550" cy="437200"/>
          </a:xfrm>
        </p:grpSpPr>
        <p:sp>
          <p:nvSpPr>
            <p:cNvPr id="381" name="Google Shape;381;p3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384" name="Google Shape;384;p36"/>
          <p:cNvGrpSpPr/>
          <p:nvPr/>
        </p:nvGrpSpPr>
        <p:grpSpPr>
          <a:xfrm>
            <a:off x="3938374" y="1241129"/>
            <a:ext cx="4542205" cy="2661224"/>
            <a:chOff x="1177450" y="241631"/>
            <a:chExt cx="6173152" cy="3616776"/>
          </a:xfrm>
        </p:grpSpPr>
        <p:sp>
          <p:nvSpPr>
            <p:cNvPr id="385" name="Google Shape;38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89" name="Google Shape;389;p36"/>
          <p:cNvPicPr preferRelativeResize="0"/>
          <p:nvPr/>
        </p:nvPicPr>
        <p:blipFill rotWithShape="1">
          <a:blip r:embed="rId3">
            <a:alphaModFix/>
          </a:blip>
          <a:srcRect b="6620"/>
          <a:stretch/>
        </p:blipFill>
        <p:spPr>
          <a:xfrm>
            <a:off x="4445550" y="138785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393"/>
        <p:cNvGrpSpPr/>
        <p:nvPr/>
      </p:nvGrpSpPr>
      <p:grpSpPr>
        <a:xfrm>
          <a:off x="0" y="0"/>
          <a:ext cx="0" cy="0"/>
          <a:chOff x="0" y="0"/>
          <a:chExt cx="0" cy="0"/>
        </a:xfrm>
      </p:grpSpPr>
      <p:sp>
        <p:nvSpPr>
          <p:cNvPr id="394" name="Google Shape;394;p37"/>
          <p:cNvSpPr txBox="1">
            <a:spLocks noGrp="1"/>
          </p:cNvSpPr>
          <p:nvPr>
            <p:ph type="ctrTitle" idx="4294967295"/>
          </p:nvPr>
        </p:nvSpPr>
        <p:spPr>
          <a:xfrm>
            <a:off x="685800" y="1964350"/>
            <a:ext cx="453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F5722"/>
                </a:solidFill>
              </a:rPr>
              <a:t>THANKS!</a:t>
            </a:r>
            <a:endParaRPr sz="1800">
              <a:solidFill>
                <a:srgbClr val="FF5722"/>
              </a:solidFill>
            </a:endParaRPr>
          </a:p>
        </p:txBody>
      </p:sp>
      <p:sp>
        <p:nvSpPr>
          <p:cNvPr id="395" name="Google Shape;395;p37"/>
          <p:cNvSpPr txBox="1">
            <a:spLocks noGrp="1"/>
          </p:cNvSpPr>
          <p:nvPr>
            <p:ph type="subTitle" idx="4294967295"/>
          </p:nvPr>
        </p:nvSpPr>
        <p:spPr>
          <a:xfrm>
            <a:off x="685800" y="3163925"/>
            <a:ext cx="45315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Any questions?</a:t>
            </a:r>
            <a:endParaRPr sz="3600"/>
          </a:p>
        </p:txBody>
      </p:sp>
      <p:sp>
        <p:nvSpPr>
          <p:cNvPr id="396" name="Google Shape;396;p37"/>
          <p:cNvSpPr txBox="1">
            <a:spLocks noGrp="1"/>
          </p:cNvSpPr>
          <p:nvPr>
            <p:ph type="body" idx="4294967295"/>
          </p:nvPr>
        </p:nvSpPr>
        <p:spPr>
          <a:xfrm>
            <a:off x="685800" y="3836000"/>
            <a:ext cx="4531500" cy="100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 can find me at @username &amp; user@mail.me</a:t>
            </a:r>
            <a:endParaRPr/>
          </a:p>
        </p:txBody>
      </p:sp>
      <p:grpSp>
        <p:nvGrpSpPr>
          <p:cNvPr id="397" name="Google Shape;397;p37"/>
          <p:cNvGrpSpPr/>
          <p:nvPr/>
        </p:nvGrpSpPr>
        <p:grpSpPr>
          <a:xfrm>
            <a:off x="792663" y="2113065"/>
            <a:ext cx="432176" cy="432176"/>
            <a:chOff x="1278900" y="2333250"/>
            <a:chExt cx="381175" cy="381175"/>
          </a:xfrm>
        </p:grpSpPr>
        <p:sp>
          <p:nvSpPr>
            <p:cNvPr id="398" name="Google Shape;398;p3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44336"/>
                </a:solidFill>
              </a:rPr>
              <a:t>CREDITS</a:t>
            </a:r>
            <a:endParaRPr>
              <a:solidFill>
                <a:srgbClr val="F44336"/>
              </a:solidFill>
            </a:endParaRPr>
          </a:p>
        </p:txBody>
      </p:sp>
      <p:sp>
        <p:nvSpPr>
          <p:cNvPr id="408" name="Google Shape;408;p38"/>
          <p:cNvSpPr txBox="1">
            <a:spLocks noGrp="1"/>
          </p:cNvSpPr>
          <p:nvPr>
            <p:ph type="body" idx="1"/>
          </p:nvPr>
        </p:nvSpPr>
        <p:spPr>
          <a:xfrm>
            <a:off x="838250" y="2419350"/>
            <a:ext cx="53241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Special thanks to all the people who made and released these awesome resources for free:</a:t>
            </a:r>
            <a:endParaRPr sz="1400"/>
          </a:p>
          <a:p>
            <a:pPr marL="457200" lvl="0" indent="-317500" algn="l" rtl="0">
              <a:lnSpc>
                <a:spcPct val="115000"/>
              </a:lnSpc>
              <a:spcBef>
                <a:spcPts val="600"/>
              </a:spcBef>
              <a:spcAft>
                <a:spcPts val="0"/>
              </a:spcAft>
              <a:buSzPts val="1400"/>
              <a:buChar char="▸"/>
            </a:pPr>
            <a:r>
              <a:rPr lang="en" sz="1400"/>
              <a:t>Presentation template by </a:t>
            </a:r>
            <a:r>
              <a:rPr lang="en" sz="1400" u="sng">
                <a:hlinkClick r:id="rId3"/>
              </a:rPr>
              <a:t>SlidesCarnival</a:t>
            </a:r>
            <a:endParaRPr sz="1400"/>
          </a:p>
          <a:p>
            <a:pPr marL="457200" lvl="0" indent="-317500" algn="l" rtl="0">
              <a:lnSpc>
                <a:spcPct val="115000"/>
              </a:lnSpc>
              <a:spcBef>
                <a:spcPts val="0"/>
              </a:spcBef>
              <a:spcAft>
                <a:spcPts val="0"/>
              </a:spcAft>
              <a:buSzPts val="1400"/>
              <a:buChar char="▸"/>
            </a:pPr>
            <a:r>
              <a:rPr lang="en" sz="1400"/>
              <a:t>Photographs by </a:t>
            </a:r>
            <a:r>
              <a:rPr lang="en" sz="1400" u="sng">
                <a:hlinkClick r:id="rId4"/>
              </a:rPr>
              <a:t>Death to the Stock Photo</a:t>
            </a:r>
            <a:r>
              <a:rPr lang="en" sz="1400"/>
              <a:t> (</a:t>
            </a:r>
            <a:r>
              <a:rPr lang="en" sz="1400" u="sng">
                <a:hlinkClick r:id="rId5"/>
              </a:rPr>
              <a:t>license</a:t>
            </a:r>
            <a:r>
              <a:rPr lang="en" sz="1400"/>
              <a:t>)</a:t>
            </a:r>
            <a:endParaRPr sz="1400"/>
          </a:p>
        </p:txBody>
      </p:sp>
      <p:grpSp>
        <p:nvGrpSpPr>
          <p:cNvPr id="409" name="Google Shape;409;p38"/>
          <p:cNvGrpSpPr/>
          <p:nvPr/>
        </p:nvGrpSpPr>
        <p:grpSpPr>
          <a:xfrm>
            <a:off x="927929" y="1325568"/>
            <a:ext cx="449033" cy="449033"/>
            <a:chOff x="2594050" y="1631825"/>
            <a:chExt cx="439625" cy="439625"/>
          </a:xfrm>
        </p:grpSpPr>
        <p:sp>
          <p:nvSpPr>
            <p:cNvPr id="410" name="Google Shape;410;p3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a:t>
            </a:r>
            <a:r>
              <a:rPr lang="en">
                <a:solidFill>
                  <a:srgbClr val="E91E63"/>
                </a:solidFill>
              </a:rPr>
              <a:t>DESIGN</a:t>
            </a:r>
            <a:endParaRPr>
              <a:solidFill>
                <a:srgbClr val="E91E63"/>
              </a:solidFill>
            </a:endParaRPr>
          </a:p>
        </p:txBody>
      </p:sp>
      <p:sp>
        <p:nvSpPr>
          <p:cNvPr id="420" name="Google Shape;420;p39"/>
          <p:cNvSpPr txBox="1">
            <a:spLocks noGrp="1"/>
          </p:cNvSpPr>
          <p:nvPr>
            <p:ph type="body" idx="1"/>
          </p:nvPr>
        </p:nvSpPr>
        <p:spPr>
          <a:xfrm>
            <a:off x="868475" y="2326875"/>
            <a:ext cx="66387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This presentations uses the following typographies and colors:</a:t>
            </a:r>
            <a:endParaRPr sz="1000"/>
          </a:p>
          <a:p>
            <a:pPr marL="457200" lvl="0" indent="-292100" algn="l" rtl="0">
              <a:lnSpc>
                <a:spcPct val="115000"/>
              </a:lnSpc>
              <a:spcBef>
                <a:spcPts val="0"/>
              </a:spcBef>
              <a:spcAft>
                <a:spcPts val="0"/>
              </a:spcAft>
              <a:buSzPts val="1000"/>
              <a:buChar char="▸"/>
            </a:pPr>
            <a:r>
              <a:rPr lang="en" sz="1000"/>
              <a:t>Titles: </a:t>
            </a:r>
            <a:r>
              <a:rPr lang="en" sz="1000" b="1"/>
              <a:t>Montserrat</a:t>
            </a:r>
            <a:endParaRPr sz="1000" b="1"/>
          </a:p>
          <a:p>
            <a:pPr marL="457200" lvl="0" indent="-292100" algn="l" rtl="0">
              <a:lnSpc>
                <a:spcPct val="115000"/>
              </a:lnSpc>
              <a:spcBef>
                <a:spcPts val="0"/>
              </a:spcBef>
              <a:spcAft>
                <a:spcPts val="0"/>
              </a:spcAft>
              <a:buSzPts val="1000"/>
              <a:buChar char="▸"/>
            </a:pPr>
            <a:r>
              <a:rPr lang="en" sz="1000"/>
              <a:t>Body copy: </a:t>
            </a:r>
            <a:r>
              <a:rPr lang="en" sz="1000" b="1"/>
              <a:t>Karla</a:t>
            </a:r>
            <a:endParaRPr sz="1000" b="1"/>
          </a:p>
          <a:p>
            <a:pPr marL="0" lvl="0" indent="0" algn="l" rtl="0">
              <a:lnSpc>
                <a:spcPct val="115000"/>
              </a:lnSpc>
              <a:spcBef>
                <a:spcPts val="0"/>
              </a:spcBef>
              <a:spcAft>
                <a:spcPts val="0"/>
              </a:spcAft>
              <a:buNone/>
            </a:pPr>
            <a:r>
              <a:rPr lang="en" sz="1000"/>
              <a:t>You can download the fonts on these pages:</a:t>
            </a:r>
            <a:endParaRPr sz="1000"/>
          </a:p>
          <a:p>
            <a:pPr marL="0" lvl="0" indent="0" algn="l" rtl="0">
              <a:lnSpc>
                <a:spcPct val="115000"/>
              </a:lnSpc>
              <a:spcBef>
                <a:spcPts val="0"/>
              </a:spcBef>
              <a:spcAft>
                <a:spcPts val="0"/>
              </a:spcAft>
              <a:buNone/>
            </a:pPr>
            <a:r>
              <a:rPr lang="en" sz="1000" u="sng">
                <a:solidFill>
                  <a:srgbClr val="E91E63"/>
                </a:solidFill>
                <a:hlinkClick r:id="rId3">
                  <a:extLst>
                    <a:ext uri="{A12FA001-AC4F-418D-AE19-62706E023703}">
                      <ahyp:hlinkClr xmlns:ahyp="http://schemas.microsoft.com/office/drawing/2018/hyperlinkcolor" val="tx"/>
                    </a:ext>
                  </a:extLst>
                </a:hlinkClick>
              </a:rPr>
              <a:t>https://www.fontsquirrel.com/fonts/montserrat</a:t>
            </a:r>
            <a:endParaRPr sz="1000">
              <a:solidFill>
                <a:srgbClr val="E91E63"/>
              </a:solidFill>
            </a:endParaRPr>
          </a:p>
          <a:p>
            <a:pPr marL="0" lvl="0" indent="0" algn="l" rtl="0">
              <a:lnSpc>
                <a:spcPct val="115000"/>
              </a:lnSpc>
              <a:spcBef>
                <a:spcPts val="0"/>
              </a:spcBef>
              <a:spcAft>
                <a:spcPts val="0"/>
              </a:spcAft>
              <a:buNone/>
            </a:pPr>
            <a:r>
              <a:rPr lang="en" sz="1000" u="sng">
                <a:solidFill>
                  <a:srgbClr val="E91E63"/>
                </a:solidFill>
                <a:hlinkClick r:id="rId4">
                  <a:extLst>
                    <a:ext uri="{A12FA001-AC4F-418D-AE19-62706E023703}">
                      <ahyp:hlinkClr xmlns:ahyp="http://schemas.microsoft.com/office/drawing/2018/hyperlinkcolor" val="tx"/>
                    </a:ext>
                  </a:extLst>
                </a:hlinkClick>
              </a:rPr>
              <a:t>https://www.fontsquirrel.com/fonts/karla</a:t>
            </a:r>
            <a:endParaRPr sz="1000">
              <a:solidFill>
                <a:srgbClr val="E91E63"/>
              </a:solidFill>
            </a:endParaRPr>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Red </a:t>
            </a:r>
            <a:r>
              <a:rPr lang="en" sz="1000">
                <a:solidFill>
                  <a:srgbClr val="FFFFFF"/>
                </a:solidFill>
                <a:highlight>
                  <a:srgbClr val="F44336"/>
                </a:highlight>
              </a:rPr>
              <a:t>#F44336</a:t>
            </a:r>
            <a:r>
              <a:rPr lang="en" sz="1000"/>
              <a:t>		Deep orange </a:t>
            </a:r>
            <a:r>
              <a:rPr lang="en" sz="1000">
                <a:solidFill>
                  <a:srgbClr val="FFFFFF"/>
                </a:solidFill>
                <a:highlight>
                  <a:srgbClr val="FF5722"/>
                </a:highlight>
              </a:rPr>
              <a:t>#FF5722</a:t>
            </a:r>
            <a:r>
              <a:rPr lang="en" sz="1000"/>
              <a:t>	Orange </a:t>
            </a:r>
            <a:r>
              <a:rPr lang="en" sz="1000">
                <a:solidFill>
                  <a:srgbClr val="FFFFFF"/>
                </a:solidFill>
                <a:highlight>
                  <a:srgbClr val="FF9800"/>
                </a:highlight>
              </a:rPr>
              <a:t>#FF9800</a:t>
            </a:r>
            <a:r>
              <a:rPr lang="en" sz="1000"/>
              <a:t>	Amber </a:t>
            </a:r>
            <a:r>
              <a:rPr lang="en" sz="1000">
                <a:solidFill>
                  <a:schemeClr val="dk1"/>
                </a:solidFill>
                <a:highlight>
                  <a:srgbClr val="FFC107"/>
                </a:highlight>
              </a:rPr>
              <a:t>#FFC107</a:t>
            </a:r>
            <a:endParaRPr sz="1000"/>
          </a:p>
          <a:p>
            <a:pPr marL="0" lvl="0" indent="0" algn="l" rtl="0">
              <a:lnSpc>
                <a:spcPct val="115000"/>
              </a:lnSpc>
              <a:spcBef>
                <a:spcPts val="0"/>
              </a:spcBef>
              <a:spcAft>
                <a:spcPts val="0"/>
              </a:spcAft>
              <a:buNone/>
            </a:pPr>
            <a:r>
              <a:rPr lang="en" sz="1000"/>
              <a:t>Yellow </a:t>
            </a:r>
            <a:r>
              <a:rPr lang="en" sz="1000">
                <a:solidFill>
                  <a:schemeClr val="dk1"/>
                </a:solidFill>
                <a:highlight>
                  <a:srgbClr val="FFEB3B"/>
                </a:highlight>
              </a:rPr>
              <a:t>#FFEB3B</a:t>
            </a:r>
            <a:r>
              <a:rPr lang="en" sz="1000"/>
              <a:t>		Lime </a:t>
            </a:r>
            <a:r>
              <a:rPr lang="en" sz="1000">
                <a:solidFill>
                  <a:schemeClr val="dk1"/>
                </a:solidFill>
                <a:highlight>
                  <a:srgbClr val="CDDC39"/>
                </a:highlight>
              </a:rPr>
              <a:t>#CDDC39</a:t>
            </a:r>
            <a:r>
              <a:rPr lang="en" sz="1000"/>
              <a:t>		Green </a:t>
            </a:r>
            <a:r>
              <a:rPr lang="en" sz="1000">
                <a:solidFill>
                  <a:srgbClr val="FFFFFF"/>
                </a:solidFill>
                <a:highlight>
                  <a:srgbClr val="8BC34A"/>
                </a:highlight>
              </a:rPr>
              <a:t>#8BC34A</a:t>
            </a:r>
            <a:r>
              <a:rPr lang="en" sz="1000"/>
              <a:t>		Dark green </a:t>
            </a:r>
            <a:r>
              <a:rPr lang="en" sz="1000">
                <a:solidFill>
                  <a:srgbClr val="FFFFFF"/>
                </a:solidFill>
                <a:highlight>
                  <a:srgbClr val="4CAF50"/>
                </a:highlight>
              </a:rPr>
              <a:t>#4CAF50</a:t>
            </a:r>
            <a:endParaRPr sz="1000"/>
          </a:p>
          <a:p>
            <a:pPr marL="0" lvl="0" indent="0" algn="l" rtl="0">
              <a:lnSpc>
                <a:spcPct val="115000"/>
              </a:lnSpc>
              <a:spcBef>
                <a:spcPts val="0"/>
              </a:spcBef>
              <a:spcAft>
                <a:spcPts val="0"/>
              </a:spcAft>
              <a:buNone/>
            </a:pPr>
            <a:r>
              <a:rPr lang="en" sz="1000"/>
              <a:t>Teal </a:t>
            </a:r>
            <a:r>
              <a:rPr lang="en" sz="1000">
                <a:solidFill>
                  <a:srgbClr val="FFFFFF"/>
                </a:solidFill>
                <a:highlight>
                  <a:srgbClr val="009688"/>
                </a:highlight>
              </a:rPr>
              <a:t>#009688</a:t>
            </a:r>
            <a:r>
              <a:rPr lang="en" sz="1000"/>
              <a:t>		Cyan </a:t>
            </a:r>
            <a:r>
              <a:rPr lang="en" sz="1000">
                <a:solidFill>
                  <a:srgbClr val="FFFFFF"/>
                </a:solidFill>
                <a:highlight>
                  <a:srgbClr val="00BCD4"/>
                </a:highlight>
              </a:rPr>
              <a:t>#00BCD4</a:t>
            </a:r>
            <a:r>
              <a:rPr lang="en" sz="1000"/>
              <a:t>		Blue </a:t>
            </a:r>
            <a:r>
              <a:rPr lang="en" sz="1000">
                <a:solidFill>
                  <a:srgbClr val="FFFFFF"/>
                </a:solidFill>
                <a:highlight>
                  <a:srgbClr val="03A9F4"/>
                </a:highlight>
              </a:rPr>
              <a:t>#03A9F4</a:t>
            </a:r>
            <a:r>
              <a:rPr lang="en" sz="1000"/>
              <a:t>		Dark blue </a:t>
            </a:r>
            <a:r>
              <a:rPr lang="en" sz="1000">
                <a:solidFill>
                  <a:srgbClr val="FFFFFF"/>
                </a:solidFill>
                <a:highlight>
                  <a:srgbClr val="2196F3"/>
                </a:highlight>
              </a:rPr>
              <a:t>#2196F3</a:t>
            </a:r>
            <a:endParaRPr sz="1000"/>
          </a:p>
          <a:p>
            <a:pPr marL="0" lvl="0" indent="0" algn="l" rtl="0">
              <a:lnSpc>
                <a:spcPct val="115000"/>
              </a:lnSpc>
              <a:spcBef>
                <a:spcPts val="0"/>
              </a:spcBef>
              <a:spcAft>
                <a:spcPts val="0"/>
              </a:spcAft>
              <a:buNone/>
            </a:pPr>
            <a:r>
              <a:rPr lang="en" sz="1000"/>
              <a:t>Indigo</a:t>
            </a:r>
            <a:r>
              <a:rPr lang="en" sz="1000">
                <a:solidFill>
                  <a:srgbClr val="FFFFFF"/>
                </a:solidFill>
              </a:rPr>
              <a:t> </a:t>
            </a:r>
            <a:r>
              <a:rPr lang="en" sz="1000">
                <a:solidFill>
                  <a:srgbClr val="FFFFFF"/>
                </a:solidFill>
                <a:highlight>
                  <a:srgbClr val="3F51B5"/>
                </a:highlight>
              </a:rPr>
              <a:t>#3F51B5</a:t>
            </a:r>
            <a:r>
              <a:rPr lang="en" sz="1000"/>
              <a:t>		Deep Purple </a:t>
            </a:r>
            <a:r>
              <a:rPr lang="en" sz="1000">
                <a:solidFill>
                  <a:srgbClr val="FFFFFF"/>
                </a:solidFill>
                <a:highlight>
                  <a:srgbClr val="673AB7"/>
                </a:highlight>
              </a:rPr>
              <a:t>#673AB7</a:t>
            </a:r>
            <a:r>
              <a:rPr lang="en" sz="1000"/>
              <a:t>	Purple </a:t>
            </a:r>
            <a:r>
              <a:rPr lang="en" sz="1000">
                <a:solidFill>
                  <a:srgbClr val="FFFFFF"/>
                </a:solidFill>
                <a:highlight>
                  <a:srgbClr val="9C27B0"/>
                </a:highlight>
              </a:rPr>
              <a:t>#9C27B0</a:t>
            </a:r>
            <a:r>
              <a:rPr lang="en" sz="1000"/>
              <a:t>	Magenta </a:t>
            </a:r>
            <a:r>
              <a:rPr lang="en" sz="1000">
                <a:solidFill>
                  <a:srgbClr val="FFFFFF"/>
                </a:solidFill>
                <a:highlight>
                  <a:srgbClr val="E91E63"/>
                </a:highlight>
              </a:rPr>
              <a:t>#E91E63</a:t>
            </a:r>
            <a:endParaRPr sz="1000"/>
          </a:p>
          <a:p>
            <a:pPr marL="0" lvl="0" indent="0" algn="l" rtl="0">
              <a:lnSpc>
                <a:spcPct val="115000"/>
              </a:lnSpc>
              <a:spcBef>
                <a:spcPts val="0"/>
              </a:spcBef>
              <a:spcAft>
                <a:spcPts val="0"/>
              </a:spcAft>
              <a:buNone/>
            </a:pPr>
            <a:r>
              <a:rPr lang="en" sz="1000"/>
              <a:t>Blue gray</a:t>
            </a:r>
            <a:r>
              <a:rPr lang="en" sz="1000" b="1"/>
              <a:t> </a:t>
            </a:r>
            <a:r>
              <a:rPr lang="en" sz="1000">
                <a:solidFill>
                  <a:srgbClr val="FFFFFF"/>
                </a:solidFill>
                <a:highlight>
                  <a:srgbClr val="607D8B"/>
                </a:highlight>
              </a:rPr>
              <a:t>#607D8B</a:t>
            </a:r>
            <a:endParaRPr sz="1000" b="1"/>
          </a:p>
        </p:txBody>
      </p:sp>
      <p:sp>
        <p:nvSpPr>
          <p:cNvPr id="421" name="Google Shape;421;p39"/>
          <p:cNvSpPr txBox="1"/>
          <p:nvPr/>
        </p:nvSpPr>
        <p:spPr>
          <a:xfrm>
            <a:off x="7256751" y="260392"/>
            <a:ext cx="1611600" cy="53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900">
                <a:solidFill>
                  <a:srgbClr val="FFFFFF"/>
                </a:solidFill>
                <a:latin typeface="Karla"/>
                <a:ea typeface="Karla"/>
                <a:cs typeface="Karla"/>
                <a:sym typeface="Karla"/>
              </a:rPr>
              <a:t>You don’t need to keep this slide in your presentation. It’s only here to serve you as a design guide if you need to create new slides or download the fonts to edit the presentation in PowerPoint®</a:t>
            </a:r>
            <a:endParaRPr sz="900">
              <a:solidFill>
                <a:srgbClr val="FFFFFF"/>
              </a:solidFill>
              <a:latin typeface="Karla"/>
              <a:ea typeface="Karla"/>
              <a:cs typeface="Karla"/>
              <a:sym typeface="Karla"/>
            </a:endParaRPr>
          </a:p>
          <a:p>
            <a:pPr marL="0" lvl="0" indent="0" algn="r" rtl="0">
              <a:spcBef>
                <a:spcPts val="0"/>
              </a:spcBef>
              <a:spcAft>
                <a:spcPts val="0"/>
              </a:spcAft>
              <a:buClr>
                <a:schemeClr val="dk1"/>
              </a:buClr>
              <a:buSzPts val="1100"/>
              <a:buFont typeface="Arial"/>
              <a:buNone/>
            </a:pPr>
            <a:endParaRPr sz="900">
              <a:solidFill>
                <a:srgbClr val="FFFFFF"/>
              </a:solidFill>
              <a:latin typeface="Karla"/>
              <a:ea typeface="Karla"/>
              <a:cs typeface="Karla"/>
              <a:sym typeface="Karla"/>
            </a:endParaRPr>
          </a:p>
          <a:p>
            <a:pPr marL="0" lvl="0" indent="0" algn="r" rtl="0">
              <a:spcBef>
                <a:spcPts val="0"/>
              </a:spcBef>
              <a:spcAft>
                <a:spcPts val="0"/>
              </a:spcAft>
              <a:buNone/>
            </a:pPr>
            <a:endParaRPr sz="900">
              <a:solidFill>
                <a:srgbClr val="FFFFFF"/>
              </a:solidFill>
              <a:latin typeface="Karla"/>
              <a:ea typeface="Karla"/>
              <a:cs typeface="Karla"/>
              <a:sym typeface="Karla"/>
            </a:endParaRPr>
          </a:p>
        </p:txBody>
      </p:sp>
      <p:grpSp>
        <p:nvGrpSpPr>
          <p:cNvPr id="422" name="Google Shape;422;p39"/>
          <p:cNvGrpSpPr/>
          <p:nvPr/>
        </p:nvGrpSpPr>
        <p:grpSpPr>
          <a:xfrm>
            <a:off x="927929" y="1325568"/>
            <a:ext cx="449033" cy="449033"/>
            <a:chOff x="2594050" y="1631825"/>
            <a:chExt cx="439625" cy="439625"/>
          </a:xfrm>
        </p:grpSpPr>
        <p:sp>
          <p:nvSpPr>
            <p:cNvPr id="423" name="Google Shape;423;p3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431"/>
        <p:cNvGrpSpPr/>
        <p:nvPr/>
      </p:nvGrpSpPr>
      <p:grpSpPr>
        <a:xfrm>
          <a:off x="0" y="0"/>
          <a:ext cx="0" cy="0"/>
          <a:chOff x="0" y="0"/>
          <a:chExt cx="0" cy="0"/>
        </a:xfrm>
      </p:grpSpPr>
      <p:sp>
        <p:nvSpPr>
          <p:cNvPr id="432" name="Google Shape;432;p40"/>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9C27B0"/>
                </a:solidFill>
              </a:rPr>
              <a:t>2.</a:t>
            </a:r>
            <a:br>
              <a:rPr lang="en"/>
            </a:br>
            <a:r>
              <a:rPr lang="en"/>
              <a:t>Extra Resources</a:t>
            </a:r>
            <a:endParaRPr/>
          </a:p>
        </p:txBody>
      </p:sp>
      <p:sp>
        <p:nvSpPr>
          <p:cNvPr id="433" name="Google Shape;433;p40"/>
          <p:cNvSpPr txBox="1">
            <a:spLocks noGrp="1"/>
          </p:cNvSpPr>
          <p:nvPr>
            <p:ph type="subTitle" idx="1"/>
          </p:nvPr>
        </p:nvSpPr>
        <p:spPr>
          <a:xfrm>
            <a:off x="5852475" y="3494300"/>
            <a:ext cx="2778600" cy="103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For Business Plans, Marketing Plans, Project Proposals, Lessons, etc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841000" y="1122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673AB7"/>
                </a:solidFill>
              </a:rPr>
              <a:t>TIMELINE</a:t>
            </a:r>
            <a:endParaRPr>
              <a:solidFill>
                <a:srgbClr val="673AB7"/>
              </a:solidFill>
            </a:endParaRPr>
          </a:p>
        </p:txBody>
      </p:sp>
      <p:sp>
        <p:nvSpPr>
          <p:cNvPr id="439" name="Google Shape;439;p4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440" name="Google Shape;440;p41"/>
          <p:cNvSpPr/>
          <p:nvPr/>
        </p:nvSpPr>
        <p:spPr>
          <a:xfrm>
            <a:off x="6785669"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DEC</a:t>
            </a:r>
            <a:endParaRPr sz="1000">
              <a:solidFill>
                <a:schemeClr val="lt1"/>
              </a:solidFill>
              <a:latin typeface="Karla"/>
              <a:ea typeface="Karla"/>
              <a:cs typeface="Karla"/>
              <a:sym typeface="Karla"/>
            </a:endParaRPr>
          </a:p>
        </p:txBody>
      </p:sp>
      <p:sp>
        <p:nvSpPr>
          <p:cNvPr id="441" name="Google Shape;441;p41"/>
          <p:cNvSpPr/>
          <p:nvPr/>
        </p:nvSpPr>
        <p:spPr>
          <a:xfrm>
            <a:off x="6206614"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NOV</a:t>
            </a:r>
            <a:endParaRPr sz="1000">
              <a:solidFill>
                <a:schemeClr val="lt1"/>
              </a:solidFill>
              <a:latin typeface="Karla"/>
              <a:ea typeface="Karla"/>
              <a:cs typeface="Karla"/>
              <a:sym typeface="Karla"/>
            </a:endParaRPr>
          </a:p>
        </p:txBody>
      </p:sp>
      <p:sp>
        <p:nvSpPr>
          <p:cNvPr id="442" name="Google Shape;442;p41"/>
          <p:cNvSpPr/>
          <p:nvPr/>
        </p:nvSpPr>
        <p:spPr>
          <a:xfrm>
            <a:off x="5627559"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OCT</a:t>
            </a:r>
            <a:endParaRPr sz="1000">
              <a:solidFill>
                <a:schemeClr val="lt1"/>
              </a:solidFill>
              <a:latin typeface="Karla"/>
              <a:ea typeface="Karla"/>
              <a:cs typeface="Karla"/>
              <a:sym typeface="Karla"/>
            </a:endParaRPr>
          </a:p>
        </p:txBody>
      </p:sp>
      <p:sp>
        <p:nvSpPr>
          <p:cNvPr id="443" name="Google Shape;443;p41"/>
          <p:cNvSpPr/>
          <p:nvPr/>
        </p:nvSpPr>
        <p:spPr>
          <a:xfrm>
            <a:off x="5048503"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SEP</a:t>
            </a:r>
            <a:endParaRPr sz="1000">
              <a:solidFill>
                <a:schemeClr val="lt1"/>
              </a:solidFill>
              <a:latin typeface="Karla"/>
              <a:ea typeface="Karla"/>
              <a:cs typeface="Karla"/>
              <a:sym typeface="Karla"/>
            </a:endParaRPr>
          </a:p>
        </p:txBody>
      </p:sp>
      <p:sp>
        <p:nvSpPr>
          <p:cNvPr id="444" name="Google Shape;444;p41"/>
          <p:cNvSpPr/>
          <p:nvPr/>
        </p:nvSpPr>
        <p:spPr>
          <a:xfrm>
            <a:off x="4469448"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AUG</a:t>
            </a:r>
            <a:endParaRPr sz="1000">
              <a:solidFill>
                <a:schemeClr val="lt1"/>
              </a:solidFill>
              <a:latin typeface="Karla"/>
              <a:ea typeface="Karla"/>
              <a:cs typeface="Karla"/>
              <a:sym typeface="Karla"/>
            </a:endParaRPr>
          </a:p>
        </p:txBody>
      </p:sp>
      <p:sp>
        <p:nvSpPr>
          <p:cNvPr id="445" name="Google Shape;445;p41"/>
          <p:cNvSpPr/>
          <p:nvPr/>
        </p:nvSpPr>
        <p:spPr>
          <a:xfrm>
            <a:off x="3890393"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JUL</a:t>
            </a:r>
            <a:endParaRPr sz="1000">
              <a:solidFill>
                <a:schemeClr val="lt1"/>
              </a:solidFill>
              <a:latin typeface="Karla"/>
              <a:ea typeface="Karla"/>
              <a:cs typeface="Karla"/>
              <a:sym typeface="Karla"/>
            </a:endParaRPr>
          </a:p>
        </p:txBody>
      </p:sp>
      <p:sp>
        <p:nvSpPr>
          <p:cNvPr id="446" name="Google Shape;446;p41"/>
          <p:cNvSpPr/>
          <p:nvPr/>
        </p:nvSpPr>
        <p:spPr>
          <a:xfrm>
            <a:off x="3311338"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JUN</a:t>
            </a:r>
            <a:endParaRPr sz="1000">
              <a:solidFill>
                <a:schemeClr val="lt1"/>
              </a:solidFill>
              <a:latin typeface="Karla"/>
              <a:ea typeface="Karla"/>
              <a:cs typeface="Karla"/>
              <a:sym typeface="Karla"/>
            </a:endParaRPr>
          </a:p>
        </p:txBody>
      </p:sp>
      <p:sp>
        <p:nvSpPr>
          <p:cNvPr id="447" name="Google Shape;447;p41"/>
          <p:cNvSpPr/>
          <p:nvPr/>
        </p:nvSpPr>
        <p:spPr>
          <a:xfrm>
            <a:off x="2732283"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MAY</a:t>
            </a:r>
            <a:endParaRPr sz="1000">
              <a:solidFill>
                <a:schemeClr val="lt1"/>
              </a:solidFill>
              <a:latin typeface="Karla"/>
              <a:ea typeface="Karla"/>
              <a:cs typeface="Karla"/>
              <a:sym typeface="Karla"/>
            </a:endParaRPr>
          </a:p>
        </p:txBody>
      </p:sp>
      <p:sp>
        <p:nvSpPr>
          <p:cNvPr id="448" name="Google Shape;448;p41"/>
          <p:cNvSpPr/>
          <p:nvPr/>
        </p:nvSpPr>
        <p:spPr>
          <a:xfrm>
            <a:off x="2153228"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APR</a:t>
            </a:r>
            <a:endParaRPr sz="1000">
              <a:solidFill>
                <a:schemeClr val="lt1"/>
              </a:solidFill>
              <a:latin typeface="Karla"/>
              <a:ea typeface="Karla"/>
              <a:cs typeface="Karla"/>
              <a:sym typeface="Karla"/>
            </a:endParaRPr>
          </a:p>
        </p:txBody>
      </p:sp>
      <p:sp>
        <p:nvSpPr>
          <p:cNvPr id="449" name="Google Shape;449;p41"/>
          <p:cNvSpPr/>
          <p:nvPr/>
        </p:nvSpPr>
        <p:spPr>
          <a:xfrm>
            <a:off x="1574173"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MAR</a:t>
            </a:r>
            <a:endParaRPr sz="1000">
              <a:solidFill>
                <a:schemeClr val="lt1"/>
              </a:solidFill>
              <a:latin typeface="Karla"/>
              <a:ea typeface="Karla"/>
              <a:cs typeface="Karla"/>
              <a:sym typeface="Karla"/>
            </a:endParaRPr>
          </a:p>
        </p:txBody>
      </p:sp>
      <p:sp>
        <p:nvSpPr>
          <p:cNvPr id="450" name="Google Shape;450;p41"/>
          <p:cNvSpPr/>
          <p:nvPr/>
        </p:nvSpPr>
        <p:spPr>
          <a:xfrm>
            <a:off x="995117"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FEB</a:t>
            </a:r>
            <a:endParaRPr sz="1000">
              <a:solidFill>
                <a:schemeClr val="lt1"/>
              </a:solidFill>
              <a:latin typeface="Karla"/>
              <a:ea typeface="Karla"/>
              <a:cs typeface="Karla"/>
              <a:sym typeface="Karla"/>
            </a:endParaRPr>
          </a:p>
        </p:txBody>
      </p:sp>
      <p:sp>
        <p:nvSpPr>
          <p:cNvPr id="451" name="Google Shape;451;p41"/>
          <p:cNvSpPr/>
          <p:nvPr/>
        </p:nvSpPr>
        <p:spPr>
          <a:xfrm>
            <a:off x="416062"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JAN</a:t>
            </a:r>
            <a:endParaRPr sz="1000">
              <a:solidFill>
                <a:schemeClr val="lt1"/>
              </a:solidFill>
              <a:latin typeface="Karla"/>
              <a:ea typeface="Karla"/>
              <a:cs typeface="Karla"/>
              <a:sym typeface="Karla"/>
            </a:endParaRPr>
          </a:p>
        </p:txBody>
      </p:sp>
      <p:sp>
        <p:nvSpPr>
          <p:cNvPr id="452" name="Google Shape;452;p41"/>
          <p:cNvSpPr/>
          <p:nvPr/>
        </p:nvSpPr>
        <p:spPr>
          <a:xfrm>
            <a:off x="0" y="2755950"/>
            <a:ext cx="5589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53" name="Google Shape;453;p41"/>
          <p:cNvCxnSpPr/>
          <p:nvPr/>
        </p:nvCxnSpPr>
        <p:spPr>
          <a:xfrm rot="10800000">
            <a:off x="67453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41"/>
          <p:cNvSpPr txBox="1"/>
          <p:nvPr/>
        </p:nvSpPr>
        <p:spPr>
          <a:xfrm>
            <a:off x="638546"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55" name="Google Shape;455;p41"/>
          <p:cNvCxnSpPr/>
          <p:nvPr/>
        </p:nvCxnSpPr>
        <p:spPr>
          <a:xfrm rot="10800000">
            <a:off x="1833579"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41"/>
          <p:cNvSpPr txBox="1"/>
          <p:nvPr/>
        </p:nvSpPr>
        <p:spPr>
          <a:xfrm>
            <a:off x="1798914"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cxnSp>
        <p:nvCxnSpPr>
          <p:cNvPr id="457" name="Google Shape;457;p41"/>
          <p:cNvCxnSpPr/>
          <p:nvPr/>
        </p:nvCxnSpPr>
        <p:spPr>
          <a:xfrm rot="10800000">
            <a:off x="299262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41"/>
          <p:cNvSpPr txBox="1"/>
          <p:nvPr/>
        </p:nvSpPr>
        <p:spPr>
          <a:xfrm>
            <a:off x="2959282"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cxnSp>
        <p:nvCxnSpPr>
          <p:cNvPr id="459" name="Google Shape;459;p41"/>
          <p:cNvCxnSpPr/>
          <p:nvPr/>
        </p:nvCxnSpPr>
        <p:spPr>
          <a:xfrm rot="10800000">
            <a:off x="415167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41"/>
          <p:cNvSpPr txBox="1"/>
          <p:nvPr/>
        </p:nvSpPr>
        <p:spPr>
          <a:xfrm>
            <a:off x="4119651"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cxnSp>
        <p:nvCxnSpPr>
          <p:cNvPr id="461" name="Google Shape;461;p41"/>
          <p:cNvCxnSpPr/>
          <p:nvPr/>
        </p:nvCxnSpPr>
        <p:spPr>
          <a:xfrm rot="10800000">
            <a:off x="531071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2" name="Google Shape;462;p41"/>
          <p:cNvSpPr txBox="1"/>
          <p:nvPr/>
        </p:nvSpPr>
        <p:spPr>
          <a:xfrm>
            <a:off x="5280019"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cxnSp>
        <p:nvCxnSpPr>
          <p:cNvPr id="463" name="Google Shape;463;p41"/>
          <p:cNvCxnSpPr/>
          <p:nvPr/>
        </p:nvCxnSpPr>
        <p:spPr>
          <a:xfrm rot="10800000">
            <a:off x="646976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4" name="Google Shape;464;p41"/>
          <p:cNvSpPr txBox="1"/>
          <p:nvPr/>
        </p:nvSpPr>
        <p:spPr>
          <a:xfrm>
            <a:off x="6440387"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65" name="Google Shape;465;p41"/>
          <p:cNvCxnSpPr/>
          <p:nvPr/>
        </p:nvCxnSpPr>
        <p:spPr>
          <a:xfrm rot="10800000">
            <a:off x="12629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66" name="Google Shape;466;p41"/>
          <p:cNvSpPr txBox="1"/>
          <p:nvPr/>
        </p:nvSpPr>
        <p:spPr>
          <a:xfrm>
            <a:off x="1201428"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cxnSp>
        <p:nvCxnSpPr>
          <p:cNvPr id="467" name="Google Shape;467;p41"/>
          <p:cNvCxnSpPr/>
          <p:nvPr/>
        </p:nvCxnSpPr>
        <p:spPr>
          <a:xfrm rot="10800000">
            <a:off x="242200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68" name="Google Shape;468;p41"/>
          <p:cNvSpPr txBox="1"/>
          <p:nvPr/>
        </p:nvSpPr>
        <p:spPr>
          <a:xfrm>
            <a:off x="2368511"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cxnSp>
        <p:nvCxnSpPr>
          <p:cNvPr id="469" name="Google Shape;469;p41"/>
          <p:cNvCxnSpPr/>
          <p:nvPr/>
        </p:nvCxnSpPr>
        <p:spPr>
          <a:xfrm rot="10800000">
            <a:off x="358105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0" name="Google Shape;470;p41"/>
          <p:cNvSpPr txBox="1"/>
          <p:nvPr/>
        </p:nvSpPr>
        <p:spPr>
          <a:xfrm>
            <a:off x="3535593"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71" name="Google Shape;471;p41"/>
          <p:cNvCxnSpPr/>
          <p:nvPr/>
        </p:nvCxnSpPr>
        <p:spPr>
          <a:xfrm rot="10800000">
            <a:off x="4740096"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2" name="Google Shape;472;p41"/>
          <p:cNvSpPr txBox="1"/>
          <p:nvPr/>
        </p:nvSpPr>
        <p:spPr>
          <a:xfrm>
            <a:off x="4702676"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cxnSp>
        <p:nvCxnSpPr>
          <p:cNvPr id="473" name="Google Shape;473;p41"/>
          <p:cNvCxnSpPr/>
          <p:nvPr/>
        </p:nvCxnSpPr>
        <p:spPr>
          <a:xfrm rot="10800000">
            <a:off x="589914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4" name="Google Shape;474;p41"/>
          <p:cNvSpPr txBox="1"/>
          <p:nvPr/>
        </p:nvSpPr>
        <p:spPr>
          <a:xfrm>
            <a:off x="5869758"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cxnSp>
        <p:nvCxnSpPr>
          <p:cNvPr id="475" name="Google Shape;475;p41"/>
          <p:cNvCxnSpPr/>
          <p:nvPr/>
        </p:nvCxnSpPr>
        <p:spPr>
          <a:xfrm rot="10800000">
            <a:off x="7058188"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6" name="Google Shape;476;p41"/>
          <p:cNvSpPr txBox="1"/>
          <p:nvPr/>
        </p:nvSpPr>
        <p:spPr>
          <a:xfrm>
            <a:off x="7025038" y="3648150"/>
            <a:ext cx="907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841000" y="6534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3F51B5"/>
                </a:solidFill>
              </a:rPr>
              <a:t>ROADMAP</a:t>
            </a:r>
            <a:endParaRPr>
              <a:solidFill>
                <a:srgbClr val="3F51B5"/>
              </a:solidFill>
            </a:endParaRPr>
          </a:p>
        </p:txBody>
      </p:sp>
      <p:sp>
        <p:nvSpPr>
          <p:cNvPr id="482" name="Google Shape;482;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483" name="Google Shape;483;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85" name="Google Shape;485;p42"/>
          <p:cNvGrpSpPr/>
          <p:nvPr/>
        </p:nvGrpSpPr>
        <p:grpSpPr>
          <a:xfrm>
            <a:off x="1786339" y="1703401"/>
            <a:ext cx="473400" cy="473400"/>
            <a:chOff x="1786339" y="1703401"/>
            <a:chExt cx="473400" cy="473400"/>
          </a:xfrm>
        </p:grpSpPr>
        <p:sp>
          <p:nvSpPr>
            <p:cNvPr id="486" name="Google Shape;486;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87" name="Google Shape;487;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1</a:t>
              </a:r>
              <a:endParaRPr sz="600">
                <a:solidFill>
                  <a:schemeClr val="dk2"/>
                </a:solidFill>
                <a:latin typeface="Karla"/>
                <a:ea typeface="Karla"/>
                <a:cs typeface="Karla"/>
                <a:sym typeface="Karla"/>
              </a:endParaRPr>
            </a:p>
          </p:txBody>
        </p:sp>
      </p:grpSp>
      <p:grpSp>
        <p:nvGrpSpPr>
          <p:cNvPr id="488" name="Google Shape;488;p42"/>
          <p:cNvGrpSpPr/>
          <p:nvPr/>
        </p:nvGrpSpPr>
        <p:grpSpPr>
          <a:xfrm>
            <a:off x="3814414" y="1703401"/>
            <a:ext cx="473400" cy="473400"/>
            <a:chOff x="3814414" y="1703401"/>
            <a:chExt cx="473400" cy="473400"/>
          </a:xfrm>
        </p:grpSpPr>
        <p:sp>
          <p:nvSpPr>
            <p:cNvPr id="489" name="Google Shape;489;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0" name="Google Shape;490;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3</a:t>
              </a:r>
              <a:endParaRPr sz="600">
                <a:solidFill>
                  <a:schemeClr val="dk2"/>
                </a:solidFill>
                <a:latin typeface="Karla"/>
                <a:ea typeface="Karla"/>
                <a:cs typeface="Karla"/>
                <a:sym typeface="Karla"/>
              </a:endParaRPr>
            </a:p>
          </p:txBody>
        </p:sp>
      </p:grpSp>
      <p:grpSp>
        <p:nvGrpSpPr>
          <p:cNvPr id="491" name="Google Shape;491;p42"/>
          <p:cNvGrpSpPr/>
          <p:nvPr/>
        </p:nvGrpSpPr>
        <p:grpSpPr>
          <a:xfrm>
            <a:off x="5842489" y="1703401"/>
            <a:ext cx="473400" cy="473400"/>
            <a:chOff x="5842489" y="1703401"/>
            <a:chExt cx="473400" cy="473400"/>
          </a:xfrm>
        </p:grpSpPr>
        <p:sp>
          <p:nvSpPr>
            <p:cNvPr id="492" name="Google Shape;492;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3" name="Google Shape;493;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5</a:t>
              </a:r>
              <a:endParaRPr sz="600">
                <a:solidFill>
                  <a:schemeClr val="dk2"/>
                </a:solidFill>
                <a:latin typeface="Karla"/>
                <a:ea typeface="Karla"/>
                <a:cs typeface="Karla"/>
                <a:sym typeface="Karla"/>
              </a:endParaRPr>
            </a:p>
          </p:txBody>
        </p:sp>
      </p:grpSp>
      <p:grpSp>
        <p:nvGrpSpPr>
          <p:cNvPr id="494" name="Google Shape;494;p42"/>
          <p:cNvGrpSpPr/>
          <p:nvPr/>
        </p:nvGrpSpPr>
        <p:grpSpPr>
          <a:xfrm>
            <a:off x="6880814" y="3576300"/>
            <a:ext cx="473400" cy="473400"/>
            <a:chOff x="6880814" y="3576300"/>
            <a:chExt cx="473400" cy="473400"/>
          </a:xfrm>
        </p:grpSpPr>
        <p:sp>
          <p:nvSpPr>
            <p:cNvPr id="495" name="Google Shape;495;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6" name="Google Shape;496;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6</a:t>
              </a:r>
              <a:endParaRPr sz="600">
                <a:solidFill>
                  <a:schemeClr val="dk2"/>
                </a:solidFill>
                <a:latin typeface="Karla"/>
                <a:ea typeface="Karla"/>
                <a:cs typeface="Karla"/>
                <a:sym typeface="Karla"/>
              </a:endParaRPr>
            </a:p>
          </p:txBody>
        </p:sp>
      </p:grpSp>
      <p:grpSp>
        <p:nvGrpSpPr>
          <p:cNvPr id="497" name="Google Shape;497;p42"/>
          <p:cNvGrpSpPr/>
          <p:nvPr/>
        </p:nvGrpSpPr>
        <p:grpSpPr>
          <a:xfrm>
            <a:off x="4852739" y="3576300"/>
            <a:ext cx="473400" cy="473400"/>
            <a:chOff x="4852739" y="3576300"/>
            <a:chExt cx="473400" cy="473400"/>
          </a:xfrm>
        </p:grpSpPr>
        <p:sp>
          <p:nvSpPr>
            <p:cNvPr id="498" name="Google Shape;498;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9" name="Google Shape;499;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4</a:t>
              </a:r>
              <a:endParaRPr sz="600">
                <a:solidFill>
                  <a:schemeClr val="dk2"/>
                </a:solidFill>
                <a:latin typeface="Karla"/>
                <a:ea typeface="Karla"/>
                <a:cs typeface="Karla"/>
                <a:sym typeface="Karla"/>
              </a:endParaRPr>
            </a:p>
          </p:txBody>
        </p:sp>
      </p:grpSp>
      <p:grpSp>
        <p:nvGrpSpPr>
          <p:cNvPr id="500" name="Google Shape;500;p42"/>
          <p:cNvGrpSpPr/>
          <p:nvPr/>
        </p:nvGrpSpPr>
        <p:grpSpPr>
          <a:xfrm>
            <a:off x="2824664" y="3576300"/>
            <a:ext cx="473400" cy="473400"/>
            <a:chOff x="2824664" y="3576300"/>
            <a:chExt cx="473400" cy="473400"/>
          </a:xfrm>
        </p:grpSpPr>
        <p:sp>
          <p:nvSpPr>
            <p:cNvPr id="501" name="Google Shape;501;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502" name="Google Shape;502;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2</a:t>
              </a:r>
              <a:endParaRPr sz="600">
                <a:solidFill>
                  <a:schemeClr val="dk2"/>
                </a:solidFill>
                <a:latin typeface="Karla"/>
                <a:ea typeface="Karla"/>
                <a:cs typeface="Karla"/>
                <a:sym typeface="Karla"/>
              </a:endParaRPr>
            </a:p>
          </p:txBody>
        </p:sp>
      </p:grpSp>
      <p:sp>
        <p:nvSpPr>
          <p:cNvPr id="503" name="Google Shape;503;p42"/>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sp>
        <p:nvSpPr>
          <p:cNvPr id="504" name="Google Shape;504;p42"/>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sp>
        <p:nvSpPr>
          <p:cNvPr id="505" name="Google Shape;505;p42"/>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sp>
        <p:nvSpPr>
          <p:cNvPr id="506" name="Google Shape;506;p42"/>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sp>
        <p:nvSpPr>
          <p:cNvPr id="507" name="Google Shape;507;p42"/>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sp>
        <p:nvSpPr>
          <p:cNvPr id="508" name="Google Shape;508;p42"/>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512"/>
        <p:cNvGrpSpPr/>
        <p:nvPr/>
      </p:nvGrpSpPr>
      <p:grpSpPr>
        <a:xfrm>
          <a:off x="0" y="0"/>
          <a:ext cx="0" cy="0"/>
          <a:chOff x="0" y="0"/>
          <a:chExt cx="0" cy="0"/>
        </a:xfrm>
      </p:grpSpPr>
      <p:sp>
        <p:nvSpPr>
          <p:cNvPr id="513" name="Google Shape;513;p43"/>
          <p:cNvSpPr txBox="1">
            <a:spLocks noGrp="1"/>
          </p:cNvSpPr>
          <p:nvPr>
            <p:ph type="title"/>
          </p:nvPr>
        </p:nvSpPr>
        <p:spPr>
          <a:xfrm>
            <a:off x="841000" y="741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2196F3"/>
                </a:solidFill>
              </a:rPr>
              <a:t>GANTT CHART</a:t>
            </a:r>
            <a:endParaRPr>
              <a:solidFill>
                <a:srgbClr val="2196F3"/>
              </a:solidFill>
            </a:endParaRPr>
          </a:p>
        </p:txBody>
      </p:sp>
      <p:sp>
        <p:nvSpPr>
          <p:cNvPr id="514" name="Google Shape;514;p4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515" name="Google Shape;515;p43"/>
          <p:cNvGraphicFramePr/>
          <p:nvPr/>
        </p:nvGraphicFramePr>
        <p:xfrm>
          <a:off x="937550" y="1259681"/>
          <a:ext cx="6388400" cy="3197750"/>
        </p:xfrm>
        <a:graphic>
          <a:graphicData uri="http://schemas.openxmlformats.org/drawingml/2006/table">
            <a:tbl>
              <a:tblPr>
                <a:noFill/>
                <a:tableStyleId>{79C08C98-0C33-4979-9066-DB2A27208FE7}</a:tableStyleId>
              </a:tblPr>
              <a:tblGrid>
                <a:gridCol w="10285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Karla"/>
                        <a:ea typeface="Karla"/>
                        <a:cs typeface="Karla"/>
                        <a:sym typeface="Karla"/>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Karla"/>
                          <a:ea typeface="Karla"/>
                          <a:cs typeface="Karla"/>
                          <a:sym typeface="Karla"/>
                        </a:rPr>
                        <a:t>Week 1</a:t>
                      </a:r>
                      <a:endParaRPr sz="800" b="1">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gridSpan="7">
                  <a:txBody>
                    <a:bodyPr/>
                    <a:lstStyle/>
                    <a:p>
                      <a:pPr marL="0" lvl="0" indent="0" algn="ctr" rtl="0">
                        <a:spcBef>
                          <a:spcPts val="0"/>
                        </a:spcBef>
                        <a:spcAft>
                          <a:spcPts val="0"/>
                        </a:spcAft>
                        <a:buNone/>
                      </a:pPr>
                      <a:r>
                        <a:rPr lang="en" sz="800" b="1">
                          <a:solidFill>
                            <a:schemeClr val="dk2"/>
                          </a:solidFill>
                          <a:latin typeface="Karla"/>
                          <a:ea typeface="Karla"/>
                          <a:cs typeface="Karla"/>
                          <a:sym typeface="Karla"/>
                        </a:rPr>
                        <a:t>Week 2</a:t>
                      </a:r>
                      <a:endParaRPr sz="800" b="1">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Karla"/>
                        <a:ea typeface="Karla"/>
                        <a:cs typeface="Karla"/>
                        <a:sym typeface="Karla"/>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5</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6</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7</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8</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9</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10</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Karla"/>
                          <a:ea typeface="Karla"/>
                          <a:cs typeface="Karla"/>
                          <a:sym typeface="Karla"/>
                        </a:rPr>
                        <a:t>Task 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5</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6</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7</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8</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917200" y="741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3A9F4"/>
                </a:solidFill>
              </a:rPr>
              <a:t>SWOT ANALYSIS</a:t>
            </a:r>
            <a:endParaRPr>
              <a:solidFill>
                <a:srgbClr val="03A9F4"/>
              </a:solidFill>
            </a:endParaRPr>
          </a:p>
        </p:txBody>
      </p:sp>
      <p:sp>
        <p:nvSpPr>
          <p:cNvPr id="521" name="Google Shape;521;p4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522" name="Google Shape;522;p44"/>
          <p:cNvSpPr/>
          <p:nvPr/>
        </p:nvSpPr>
        <p:spPr>
          <a:xfrm>
            <a:off x="1016650" y="1363400"/>
            <a:ext cx="31029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Karla"/>
                <a:ea typeface="Karla"/>
                <a:cs typeface="Karla"/>
                <a:sym typeface="Karla"/>
              </a:rPr>
              <a:t>STRENGTHS</a:t>
            </a:r>
            <a:endParaRPr b="1">
              <a:solidFill>
                <a:schemeClr val="dk1"/>
              </a:solidFill>
              <a:latin typeface="Karla"/>
              <a:ea typeface="Karla"/>
              <a:cs typeface="Karla"/>
              <a:sym typeface="Karla"/>
            </a:endParaRPr>
          </a:p>
          <a:p>
            <a:pPr marL="0" lvl="0" indent="0" algn="l" rtl="0">
              <a:spcBef>
                <a:spcPts val="600"/>
              </a:spcBef>
              <a:spcAft>
                <a:spcPts val="600"/>
              </a:spcAft>
              <a:buNone/>
            </a:pPr>
            <a:r>
              <a:rPr lang="en">
                <a:solidFill>
                  <a:schemeClr val="dk1"/>
                </a:solidFill>
                <a:latin typeface="Karla"/>
                <a:ea typeface="Karla"/>
                <a:cs typeface="Karla"/>
                <a:sym typeface="Karla"/>
              </a:rPr>
              <a:t>Blue is the colour of the clear sky and the deep sea</a:t>
            </a:r>
            <a:endParaRPr>
              <a:solidFill>
                <a:schemeClr val="dk1"/>
              </a:solidFill>
              <a:latin typeface="Karla"/>
              <a:ea typeface="Karla"/>
              <a:cs typeface="Karla"/>
              <a:sym typeface="Karla"/>
            </a:endParaRPr>
          </a:p>
        </p:txBody>
      </p:sp>
      <p:sp>
        <p:nvSpPr>
          <p:cNvPr id="523" name="Google Shape;523;p44"/>
          <p:cNvSpPr/>
          <p:nvPr/>
        </p:nvSpPr>
        <p:spPr>
          <a:xfrm>
            <a:off x="4247888" y="1363400"/>
            <a:ext cx="31029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Karla"/>
                <a:ea typeface="Karla"/>
                <a:cs typeface="Karla"/>
                <a:sym typeface="Karla"/>
              </a:rPr>
              <a:t>WEAKNESSES</a:t>
            </a:r>
            <a:endParaRPr b="1">
              <a:solidFill>
                <a:schemeClr val="dk1"/>
              </a:solidFill>
              <a:latin typeface="Karla"/>
              <a:ea typeface="Karla"/>
              <a:cs typeface="Karla"/>
              <a:sym typeface="Karla"/>
            </a:endParaRPr>
          </a:p>
          <a:p>
            <a:pPr marL="0" lvl="0" indent="0" algn="r" rtl="0">
              <a:spcBef>
                <a:spcPts val="600"/>
              </a:spcBef>
              <a:spcAft>
                <a:spcPts val="600"/>
              </a:spcAft>
              <a:buNone/>
            </a:pPr>
            <a:r>
              <a:rPr lang="en">
                <a:solidFill>
                  <a:schemeClr val="dk1"/>
                </a:solidFill>
                <a:latin typeface="Karla"/>
                <a:ea typeface="Karla"/>
                <a:cs typeface="Karla"/>
                <a:sym typeface="Karla"/>
              </a:rPr>
              <a:t>Yellow is the color of gold, butter and ripe lemons</a:t>
            </a:r>
            <a:endParaRPr>
              <a:solidFill>
                <a:schemeClr val="dk1"/>
              </a:solidFill>
              <a:latin typeface="Karla"/>
              <a:ea typeface="Karla"/>
              <a:cs typeface="Karla"/>
              <a:sym typeface="Karla"/>
            </a:endParaRPr>
          </a:p>
        </p:txBody>
      </p:sp>
      <p:sp>
        <p:nvSpPr>
          <p:cNvPr id="524" name="Google Shape;524;p44"/>
          <p:cNvSpPr/>
          <p:nvPr/>
        </p:nvSpPr>
        <p:spPr>
          <a:xfrm>
            <a:off x="1016650" y="3088457"/>
            <a:ext cx="31029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Karla"/>
              <a:ea typeface="Karla"/>
              <a:cs typeface="Karla"/>
              <a:sym typeface="Karla"/>
            </a:endParaRPr>
          </a:p>
          <a:p>
            <a:pPr marL="0" lvl="0" indent="0" algn="l" rtl="0">
              <a:spcBef>
                <a:spcPts val="600"/>
              </a:spcBef>
              <a:spcAft>
                <a:spcPts val="0"/>
              </a:spcAft>
              <a:buClr>
                <a:schemeClr val="dk1"/>
              </a:buClr>
              <a:buSzPts val="1100"/>
              <a:buFont typeface="Arial"/>
              <a:buNone/>
            </a:pPr>
            <a:r>
              <a:rPr lang="en">
                <a:solidFill>
                  <a:schemeClr val="dk1"/>
                </a:solidFill>
                <a:latin typeface="Karla"/>
                <a:ea typeface="Karla"/>
                <a:cs typeface="Karla"/>
                <a:sym typeface="Karla"/>
              </a:rPr>
              <a:t>Black is the color of ebony and of outer space</a:t>
            </a:r>
            <a:endParaRPr>
              <a:solidFill>
                <a:schemeClr val="dk1"/>
              </a:solidFill>
              <a:latin typeface="Karla"/>
              <a:ea typeface="Karla"/>
              <a:cs typeface="Karla"/>
              <a:sym typeface="Karla"/>
            </a:endParaRPr>
          </a:p>
          <a:p>
            <a:pPr marL="0" lvl="0" indent="0" algn="l" rtl="0">
              <a:spcBef>
                <a:spcPts val="600"/>
              </a:spcBef>
              <a:spcAft>
                <a:spcPts val="600"/>
              </a:spcAft>
              <a:buClr>
                <a:schemeClr val="dk1"/>
              </a:buClr>
              <a:buSzPts val="1100"/>
              <a:buFont typeface="Arial"/>
              <a:buNone/>
            </a:pPr>
            <a:r>
              <a:rPr lang="en" b="1">
                <a:solidFill>
                  <a:schemeClr val="dk1"/>
                </a:solidFill>
                <a:latin typeface="Karla"/>
                <a:ea typeface="Karla"/>
                <a:cs typeface="Karla"/>
                <a:sym typeface="Karla"/>
              </a:rPr>
              <a:t>OPPORTUNITIES</a:t>
            </a:r>
            <a:endParaRPr>
              <a:solidFill>
                <a:schemeClr val="dk1"/>
              </a:solidFill>
              <a:latin typeface="Karla"/>
              <a:ea typeface="Karla"/>
              <a:cs typeface="Karla"/>
              <a:sym typeface="Karla"/>
            </a:endParaRPr>
          </a:p>
        </p:txBody>
      </p:sp>
      <p:sp>
        <p:nvSpPr>
          <p:cNvPr id="525" name="Google Shape;525;p44"/>
          <p:cNvSpPr/>
          <p:nvPr/>
        </p:nvSpPr>
        <p:spPr>
          <a:xfrm>
            <a:off x="4247888" y="3088457"/>
            <a:ext cx="31029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White is the color of milk and fresh snow</a:t>
            </a:r>
            <a:endParaRPr>
              <a:solidFill>
                <a:schemeClr val="dk1"/>
              </a:solidFill>
              <a:latin typeface="Karla"/>
              <a:ea typeface="Karla"/>
              <a:cs typeface="Karla"/>
              <a:sym typeface="Karla"/>
            </a:endParaRPr>
          </a:p>
          <a:p>
            <a:pPr marL="0" lvl="0" indent="0" algn="r" rtl="0">
              <a:spcBef>
                <a:spcPts val="600"/>
              </a:spcBef>
              <a:spcAft>
                <a:spcPts val="600"/>
              </a:spcAft>
              <a:buNone/>
            </a:pPr>
            <a:r>
              <a:rPr lang="en" b="1">
                <a:solidFill>
                  <a:schemeClr val="dk1"/>
                </a:solidFill>
                <a:latin typeface="Karla"/>
                <a:ea typeface="Karla"/>
                <a:cs typeface="Karla"/>
                <a:sym typeface="Karla"/>
              </a:rPr>
              <a:t>THREATS</a:t>
            </a:r>
            <a:endParaRPr>
              <a:solidFill>
                <a:schemeClr val="dk1"/>
              </a:solidFill>
              <a:latin typeface="Karla"/>
              <a:ea typeface="Karla"/>
              <a:cs typeface="Karla"/>
              <a:sym typeface="Karla"/>
            </a:endParaRPr>
          </a:p>
        </p:txBody>
      </p:sp>
      <p:sp>
        <p:nvSpPr>
          <p:cNvPr id="526" name="Google Shape;526;p44"/>
          <p:cNvSpPr/>
          <p:nvPr/>
        </p:nvSpPr>
        <p:spPr>
          <a:xfrm>
            <a:off x="2905818"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5400000">
            <a:off x="3045436" y="1738389"/>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0800000">
            <a:off x="3045436" y="1880563"/>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5400000">
            <a:off x="2905818" y="1880563"/>
            <a:ext cx="2417100" cy="2417100"/>
          </a:xfrm>
          <a:prstGeom prst="pie">
            <a:avLst>
              <a:gd name="adj1" fmla="val 10788866"/>
              <a:gd name="adj2" fmla="val 16200000"/>
            </a:avLst>
          </a:prstGeom>
          <a:solidFill>
            <a:srgbClr val="03A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3462292" y="2242577"/>
            <a:ext cx="359450" cy="447142"/>
          </a:xfrm>
          <a:prstGeom prst="rect">
            <a:avLst/>
          </a:prstGeom>
        </p:spPr>
        <p:txBody>
          <a:bodyPr>
            <a:prstTxWarp prst="textPlain">
              <a:avLst/>
            </a:prstTxWarp>
          </a:bodyPr>
          <a:lstStyle/>
          <a:p>
            <a:pPr lvl="0" algn="ctr"/>
            <a:r>
              <a:rPr b="1" i="0">
                <a:ln>
                  <a:noFill/>
                </a:ln>
                <a:solidFill>
                  <a:schemeClr val="lt1"/>
                </a:solidFill>
                <a:latin typeface="Montserrat"/>
              </a:rPr>
              <a:t>S</a:t>
            </a:r>
          </a:p>
        </p:txBody>
      </p:sp>
      <p:sp>
        <p:nvSpPr>
          <p:cNvPr id="531" name="Google Shape;531;p44"/>
          <p:cNvSpPr/>
          <p:nvPr/>
        </p:nvSpPr>
        <p:spPr>
          <a:xfrm>
            <a:off x="4443278" y="2250297"/>
            <a:ext cx="691108" cy="432320"/>
          </a:xfrm>
          <a:prstGeom prst="rect">
            <a:avLst/>
          </a:prstGeom>
        </p:spPr>
        <p:txBody>
          <a:bodyPr>
            <a:prstTxWarp prst="textPlain">
              <a:avLst/>
            </a:prstTxWarp>
          </a:bodyPr>
          <a:lstStyle/>
          <a:p>
            <a:pPr lvl="0" algn="ctr"/>
            <a:r>
              <a:rPr b="1" i="0">
                <a:ln>
                  <a:noFill/>
                </a:ln>
                <a:solidFill>
                  <a:schemeClr val="lt1"/>
                </a:solidFill>
                <a:latin typeface="Montserrat"/>
              </a:rPr>
              <a:t>W</a:t>
            </a:r>
          </a:p>
        </p:txBody>
      </p:sp>
      <p:sp>
        <p:nvSpPr>
          <p:cNvPr id="532" name="Google Shape;532;p44"/>
          <p:cNvSpPr/>
          <p:nvPr/>
        </p:nvSpPr>
        <p:spPr>
          <a:xfrm>
            <a:off x="3427706" y="3315509"/>
            <a:ext cx="473091" cy="447142"/>
          </a:xfrm>
          <a:prstGeom prst="rect">
            <a:avLst/>
          </a:prstGeom>
        </p:spPr>
        <p:txBody>
          <a:bodyPr>
            <a:prstTxWarp prst="textPlain">
              <a:avLst/>
            </a:prstTxWarp>
          </a:bodyPr>
          <a:lstStyle/>
          <a:p>
            <a:pPr lvl="0" algn="ctr"/>
            <a:r>
              <a:rPr b="1" i="0">
                <a:ln>
                  <a:noFill/>
                </a:ln>
                <a:solidFill>
                  <a:schemeClr val="lt1"/>
                </a:solidFill>
                <a:latin typeface="Montserrat"/>
              </a:rPr>
              <a:t>O</a:t>
            </a:r>
          </a:p>
        </p:txBody>
      </p:sp>
      <p:sp>
        <p:nvSpPr>
          <p:cNvPr id="533" name="Google Shape;533;p44"/>
          <p:cNvSpPr/>
          <p:nvPr/>
        </p:nvSpPr>
        <p:spPr>
          <a:xfrm>
            <a:off x="4557536" y="3323229"/>
            <a:ext cx="376744" cy="432320"/>
          </a:xfrm>
          <a:prstGeom prst="rect">
            <a:avLst/>
          </a:prstGeom>
        </p:spPr>
        <p:txBody>
          <a:bodyPr>
            <a:prstTxWarp prst="textPlain">
              <a:avLst/>
            </a:prstTxWarp>
          </a:bodyPr>
          <a:lstStyle/>
          <a:p>
            <a:pPr lvl="0" algn="ctr"/>
            <a:r>
              <a:rPr b="1" i="0">
                <a:ln>
                  <a:noFill/>
                </a:ln>
                <a:solidFill>
                  <a:schemeClr val="lt1"/>
                </a:solidFill>
                <a:latin typeface="Montserrat"/>
              </a:rPr>
              <a:t>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537"/>
        <p:cNvGrpSpPr/>
        <p:nvPr/>
      </p:nvGrpSpPr>
      <p:grpSpPr>
        <a:xfrm>
          <a:off x="0" y="0"/>
          <a:ext cx="0" cy="0"/>
          <a:chOff x="0" y="0"/>
          <a:chExt cx="0" cy="0"/>
        </a:xfrm>
      </p:grpSpPr>
      <p:sp>
        <p:nvSpPr>
          <p:cNvPr id="538" name="Google Shape;538;p45"/>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BUSINESS MODEL CANVAS</a:t>
            </a:r>
            <a:endParaRPr sz="1200">
              <a:solidFill>
                <a:schemeClr val="lt1"/>
              </a:solidFill>
            </a:endParaRPr>
          </a:p>
        </p:txBody>
      </p:sp>
      <p:sp>
        <p:nvSpPr>
          <p:cNvPr id="539" name="Google Shape;539;p4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540" name="Google Shape;540;p45"/>
          <p:cNvSpPr txBox="1"/>
          <p:nvPr/>
        </p:nvSpPr>
        <p:spPr>
          <a:xfrm>
            <a:off x="1986120" y="467025"/>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Activities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800" b="1">
              <a:solidFill>
                <a:schemeClr val="dk2"/>
              </a:solidFill>
              <a:latin typeface="Karla"/>
              <a:ea typeface="Karla"/>
              <a:cs typeface="Karla"/>
              <a:sym typeface="Karla"/>
            </a:endParaRPr>
          </a:p>
        </p:txBody>
      </p:sp>
      <p:sp>
        <p:nvSpPr>
          <p:cNvPr id="541" name="Google Shape;541;p45"/>
          <p:cNvSpPr txBox="1"/>
          <p:nvPr/>
        </p:nvSpPr>
        <p:spPr>
          <a:xfrm>
            <a:off x="1986120" y="2061694"/>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Resources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2" name="Google Shape;542;p45"/>
          <p:cNvSpPr txBox="1"/>
          <p:nvPr/>
        </p:nvSpPr>
        <p:spPr>
          <a:xfrm>
            <a:off x="3710040"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Value Propositions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3" name="Google Shape;543;p45"/>
          <p:cNvSpPr txBox="1"/>
          <p:nvPr/>
        </p:nvSpPr>
        <p:spPr>
          <a:xfrm>
            <a:off x="5433959" y="467025"/>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Customer Relationships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4" name="Google Shape;544;p45"/>
          <p:cNvSpPr txBox="1"/>
          <p:nvPr/>
        </p:nvSpPr>
        <p:spPr>
          <a:xfrm>
            <a:off x="5433959" y="2061694"/>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Channels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5" name="Google Shape;545;p45"/>
          <p:cNvSpPr txBox="1"/>
          <p:nvPr/>
        </p:nvSpPr>
        <p:spPr>
          <a:xfrm>
            <a:off x="7157879"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Customer Segments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6" name="Google Shape;546;p45"/>
          <p:cNvSpPr txBox="1"/>
          <p:nvPr/>
        </p:nvSpPr>
        <p:spPr>
          <a:xfrm>
            <a:off x="262200"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Partners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800" b="1">
              <a:solidFill>
                <a:schemeClr val="dk2"/>
              </a:solidFill>
              <a:latin typeface="Karla"/>
              <a:ea typeface="Karla"/>
              <a:cs typeface="Karla"/>
              <a:sym typeface="Karla"/>
            </a:endParaRPr>
          </a:p>
        </p:txBody>
      </p:sp>
      <p:sp>
        <p:nvSpPr>
          <p:cNvPr id="547" name="Google Shape;547;p45"/>
          <p:cNvSpPr txBox="1"/>
          <p:nvPr/>
        </p:nvSpPr>
        <p:spPr>
          <a:xfrm>
            <a:off x="262200" y="3656363"/>
            <a:ext cx="4309800" cy="12351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Cost Structure</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8" name="Google Shape;548;p45"/>
          <p:cNvSpPr txBox="1"/>
          <p:nvPr/>
        </p:nvSpPr>
        <p:spPr>
          <a:xfrm>
            <a:off x="4571999" y="3656363"/>
            <a:ext cx="4309800" cy="12351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Revenue Streams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9" name="Google Shape;549;p45"/>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45"/>
          <p:cNvGrpSpPr/>
          <p:nvPr/>
        </p:nvGrpSpPr>
        <p:grpSpPr>
          <a:xfrm>
            <a:off x="8577842" y="3732406"/>
            <a:ext cx="227770" cy="165313"/>
            <a:chOff x="4604550" y="3714775"/>
            <a:chExt cx="439625" cy="319075"/>
          </a:xfrm>
        </p:grpSpPr>
        <p:sp>
          <p:nvSpPr>
            <p:cNvPr id="554" name="Google Shape;554;p45"/>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5"/>
          <p:cNvGrpSpPr/>
          <p:nvPr/>
        </p:nvGrpSpPr>
        <p:grpSpPr>
          <a:xfrm>
            <a:off x="5169094" y="543218"/>
            <a:ext cx="188666" cy="240398"/>
            <a:chOff x="1959600" y="4980625"/>
            <a:chExt cx="364150" cy="464000"/>
          </a:xfrm>
        </p:grpSpPr>
        <p:sp>
          <p:nvSpPr>
            <p:cNvPr id="557" name="Google Shape;557;p45"/>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5"/>
          <p:cNvGrpSpPr/>
          <p:nvPr/>
        </p:nvGrpSpPr>
        <p:grpSpPr>
          <a:xfrm>
            <a:off x="6802664" y="2137732"/>
            <a:ext cx="278880" cy="267521"/>
            <a:chOff x="5233525" y="4954450"/>
            <a:chExt cx="538275" cy="516350"/>
          </a:xfrm>
        </p:grpSpPr>
        <p:sp>
          <p:nvSpPr>
            <p:cNvPr id="565" name="Google Shape;565;p45"/>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5"/>
          <p:cNvGrpSpPr/>
          <p:nvPr/>
        </p:nvGrpSpPr>
        <p:grpSpPr>
          <a:xfrm>
            <a:off x="3358097" y="2137734"/>
            <a:ext cx="283932" cy="258066"/>
            <a:chOff x="4556450" y="4963575"/>
            <a:chExt cx="548025" cy="498100"/>
          </a:xfrm>
        </p:grpSpPr>
        <p:sp>
          <p:nvSpPr>
            <p:cNvPr id="577" name="Google Shape;577;p45"/>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5"/>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42400" y="465162"/>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Il sistema è stato modellato tramite la seguente rete di code:</a:t>
            </a: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42400" y="2751597"/>
            <a:ext cx="4639628" cy="139391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it-IT" sz="1400">
                <a:solidFill>
                  <a:schemeClr val="tx1"/>
                </a:solidFill>
                <a:effectLst/>
                <a:latin typeface="Karla" pitchFamily="2" charset="0"/>
                <a:ea typeface="Microsoft Sans Serif" panose="020B0604020202020204" pitchFamily="34" charset="0"/>
                <a:cs typeface="Times New Roman" panose="02020603050405020304" pitchFamily="18" charset="0"/>
              </a:rPr>
              <a:t>Ad ogni istante di tempo lo </a:t>
            </a:r>
            <a:r>
              <a:rPr lang="it-IT" sz="1400" b="1">
                <a:solidFill>
                  <a:schemeClr val="tx1"/>
                </a:solidFill>
                <a:effectLst/>
                <a:latin typeface="Karla" pitchFamily="2" charset="0"/>
                <a:ea typeface="Microsoft Sans Serif" panose="020B0604020202020204" pitchFamily="34" charset="0"/>
                <a:cs typeface="Times New Roman" panose="02020603050405020304" pitchFamily="18" charset="0"/>
              </a:rPr>
              <a:t>stato del sistema </a:t>
            </a:r>
            <a:r>
              <a:rPr lang="it-IT" sz="1400">
                <a:solidFill>
                  <a:schemeClr val="tx1"/>
                </a:solidFill>
                <a:effectLst/>
                <a:latin typeface="Karla" pitchFamily="2" charset="0"/>
                <a:ea typeface="Microsoft Sans Serif" panose="020B0604020202020204" pitchFamily="34" charset="0"/>
                <a:cs typeface="Times New Roman" panose="02020603050405020304" pitchFamily="18" charset="0"/>
              </a:rPr>
              <a:t>viene descritto dalle seguenti variabili di stato: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in servizio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in coda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Stato di ogni servente xi </a:t>
            </a:r>
            <a:r>
              <a:rPr lang="it-IT" sz="1400">
                <a:effectLst/>
                <a:latin typeface="Karla" pitchFamily="2" charset="0"/>
                <a:ea typeface="Microsoft Sans Serif" panose="020B0604020202020204" pitchFamily="34" charset="0"/>
                <a:cs typeface="Cambria Math" panose="02040503050406030204" pitchFamily="18" charset="0"/>
              </a:rPr>
              <a:t>∈</a:t>
            </a:r>
            <a:r>
              <a:rPr lang="it-IT" sz="1400">
                <a:effectLst/>
                <a:latin typeface="Karla" pitchFamily="2" charset="0"/>
                <a:ea typeface="Microsoft Sans Serif" panose="020B0604020202020204" pitchFamily="34" charset="0"/>
                <a:cs typeface="Times New Roman" panose="02020603050405020304" pitchFamily="18" charset="0"/>
              </a:rPr>
              <a:t> [busy, idle]</a:t>
            </a:r>
          </a:p>
          <a:p>
            <a:pPr marL="342900" lvl="0" indent="-342900">
              <a:lnSpc>
                <a:spcPct val="115000"/>
              </a:lnSpc>
              <a:spcAft>
                <a:spcPts val="800"/>
              </a:spcAft>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Stato di ogni coda yi </a:t>
            </a:r>
            <a:r>
              <a:rPr lang="it-IT" sz="1400">
                <a:effectLst/>
                <a:latin typeface="Karla" pitchFamily="2" charset="0"/>
                <a:ea typeface="Microsoft Sans Serif" panose="020B0604020202020204" pitchFamily="34" charset="0"/>
                <a:cs typeface="Cambria Math" panose="02040503050406030204" pitchFamily="18" charset="0"/>
              </a:rPr>
              <a:t>∈</a:t>
            </a:r>
            <a:r>
              <a:rPr lang="it-IT" sz="1400">
                <a:effectLst/>
                <a:latin typeface="Karla" pitchFamily="2" charset="0"/>
                <a:ea typeface="Microsoft Sans Serif" panose="020B0604020202020204" pitchFamily="34" charset="0"/>
                <a:cs typeface="Times New Roman" panose="02020603050405020304" pitchFamily="18" charset="0"/>
              </a:rPr>
              <a:t> [empty, not_empty]</a:t>
            </a: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Immagine 6">
            <a:extLst>
              <a:ext uri="{FF2B5EF4-FFF2-40B4-BE49-F238E27FC236}">
                <a16:creationId xmlns:a16="http://schemas.microsoft.com/office/drawing/2014/main" id="{253498EE-93C6-1948-E2C9-98DBFA03C5A0}"/>
              </a:ext>
            </a:extLst>
          </p:cNvPr>
          <p:cNvPicPr>
            <a:picLocks noChangeAspect="1"/>
          </p:cNvPicPr>
          <p:nvPr/>
        </p:nvPicPr>
        <p:blipFill>
          <a:blip r:embed="rId3"/>
          <a:stretch>
            <a:fillRect/>
          </a:stretch>
        </p:blipFill>
        <p:spPr>
          <a:xfrm>
            <a:off x="4395200" y="2391902"/>
            <a:ext cx="353599" cy="359695"/>
          </a:xfrm>
          <a:prstGeom prst="rect">
            <a:avLst/>
          </a:prstGeom>
        </p:spPr>
      </p:pic>
      <p:pic>
        <p:nvPicPr>
          <p:cNvPr id="4" name="Immagine 3">
            <a:extLst>
              <a:ext uri="{FF2B5EF4-FFF2-40B4-BE49-F238E27FC236}">
                <a16:creationId xmlns:a16="http://schemas.microsoft.com/office/drawing/2014/main" id="{38479508-3AFE-1699-34B5-9F23000A370D}"/>
              </a:ext>
            </a:extLst>
          </p:cNvPr>
          <p:cNvPicPr>
            <a:picLocks noChangeAspect="1"/>
          </p:cNvPicPr>
          <p:nvPr/>
        </p:nvPicPr>
        <p:blipFill>
          <a:blip r:embed="rId4"/>
          <a:stretch>
            <a:fillRect/>
          </a:stretch>
        </p:blipFill>
        <p:spPr>
          <a:xfrm>
            <a:off x="698785" y="449719"/>
            <a:ext cx="7392829" cy="2438058"/>
          </a:xfrm>
          <a:prstGeom prst="rect">
            <a:avLst/>
          </a:prstGeom>
        </p:spPr>
      </p:pic>
    </p:spTree>
    <p:extLst>
      <p:ext uri="{BB962C8B-B14F-4D97-AF65-F5344CB8AC3E}">
        <p14:creationId xmlns:p14="http://schemas.microsoft.com/office/powerpoint/2010/main" val="2963948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586"/>
        <p:cNvGrpSpPr/>
        <p:nvPr/>
      </p:nvGrpSpPr>
      <p:grpSpPr>
        <a:xfrm>
          <a:off x="0" y="0"/>
          <a:ext cx="0" cy="0"/>
          <a:chOff x="0" y="0"/>
          <a:chExt cx="0" cy="0"/>
        </a:xfrm>
      </p:grpSpPr>
      <p:sp>
        <p:nvSpPr>
          <p:cNvPr id="587" name="Google Shape;587;p46"/>
          <p:cNvSpPr txBox="1">
            <a:spLocks noGrp="1"/>
          </p:cNvSpPr>
          <p:nvPr>
            <p:ph type="title"/>
          </p:nvPr>
        </p:nvSpPr>
        <p:spPr>
          <a:xfrm>
            <a:off x="841000" y="8935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9688"/>
                </a:solidFill>
              </a:rPr>
              <a:t>FUNNEL</a:t>
            </a:r>
            <a:endParaRPr>
              <a:solidFill>
                <a:srgbClr val="009688"/>
              </a:solidFill>
            </a:endParaRPr>
          </a:p>
        </p:txBody>
      </p:sp>
      <p:sp>
        <p:nvSpPr>
          <p:cNvPr id="588" name="Google Shape;588;p4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589" name="Google Shape;589;p46"/>
          <p:cNvGrpSpPr/>
          <p:nvPr/>
        </p:nvGrpSpPr>
        <p:grpSpPr>
          <a:xfrm>
            <a:off x="855292" y="1413043"/>
            <a:ext cx="3608219" cy="3243858"/>
            <a:chOff x="3778727" y="4460423"/>
            <a:chExt cx="720160" cy="647438"/>
          </a:xfrm>
        </p:grpSpPr>
        <p:sp>
          <p:nvSpPr>
            <p:cNvPr id="590" name="Google Shape;590;p46"/>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PURCHASE</a:t>
              </a:r>
              <a:endParaRPr sz="1200" b="1" i="0" u="none" strike="noStrike" cap="none">
                <a:solidFill>
                  <a:schemeClr val="lt1"/>
                </a:solidFill>
                <a:latin typeface="Karla"/>
                <a:ea typeface="Karla"/>
                <a:cs typeface="Karla"/>
                <a:sym typeface="Karla"/>
              </a:endParaRPr>
            </a:p>
          </p:txBody>
        </p:sp>
        <p:sp>
          <p:nvSpPr>
            <p:cNvPr id="591" name="Google Shape;591;p46"/>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LOYALTY</a:t>
              </a:r>
              <a:endParaRPr sz="1200" b="1" i="0" u="none" strike="noStrike" cap="none">
                <a:solidFill>
                  <a:schemeClr val="lt1"/>
                </a:solidFill>
                <a:latin typeface="Karla"/>
                <a:ea typeface="Karla"/>
                <a:cs typeface="Karla"/>
                <a:sym typeface="Karla"/>
              </a:endParaRPr>
            </a:p>
          </p:txBody>
        </p:sp>
        <p:sp>
          <p:nvSpPr>
            <p:cNvPr id="592" name="Google Shape;592;p46"/>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AWARENESS</a:t>
              </a:r>
              <a:endParaRPr sz="1200" b="1" i="0" u="none" strike="noStrike" cap="none">
                <a:solidFill>
                  <a:schemeClr val="lt1"/>
                </a:solidFill>
                <a:latin typeface="Karla"/>
                <a:ea typeface="Karla"/>
                <a:cs typeface="Karla"/>
                <a:sym typeface="Karla"/>
              </a:endParaRPr>
            </a:p>
          </p:txBody>
        </p:sp>
        <p:sp>
          <p:nvSpPr>
            <p:cNvPr id="593" name="Google Shape;593;p46"/>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EVALUATION</a:t>
              </a:r>
              <a:endParaRPr sz="1200" b="1" i="0" u="none" strike="noStrike" cap="none">
                <a:solidFill>
                  <a:schemeClr val="lt1"/>
                </a:solidFill>
                <a:latin typeface="Karla"/>
                <a:ea typeface="Karla"/>
                <a:cs typeface="Karla"/>
                <a:sym typeface="Karla"/>
              </a:endParaRPr>
            </a:p>
          </p:txBody>
        </p:sp>
        <p:sp>
          <p:nvSpPr>
            <p:cNvPr id="594" name="Google Shape;594;p46"/>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DISCOVERY</a:t>
              </a:r>
              <a:endParaRPr sz="1200" b="1" i="0" u="none" strike="noStrike" cap="none">
                <a:solidFill>
                  <a:schemeClr val="lt1"/>
                </a:solidFill>
                <a:latin typeface="Karla"/>
                <a:ea typeface="Karla"/>
                <a:cs typeface="Karla"/>
                <a:sym typeface="Karla"/>
              </a:endParaRPr>
            </a:p>
          </p:txBody>
        </p:sp>
        <p:sp>
          <p:nvSpPr>
            <p:cNvPr id="595" name="Google Shape;595;p46"/>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INTENT</a:t>
              </a:r>
              <a:endParaRPr sz="1200" b="1" i="0" u="none" strike="noStrike" cap="none">
                <a:solidFill>
                  <a:schemeClr val="lt1"/>
                </a:solidFill>
                <a:latin typeface="Karla"/>
                <a:ea typeface="Karla"/>
                <a:cs typeface="Karla"/>
                <a:sym typeface="Karla"/>
              </a:endParaRPr>
            </a:p>
          </p:txBody>
        </p:sp>
        <p:sp>
          <p:nvSpPr>
            <p:cNvPr id="596" name="Google Shape;596;p46"/>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Karla"/>
                <a:ea typeface="Karla"/>
                <a:cs typeface="Karla"/>
                <a:sym typeface="Karla"/>
              </a:endParaRPr>
            </a:p>
          </p:txBody>
        </p:sp>
      </p:grpSp>
      <p:cxnSp>
        <p:nvCxnSpPr>
          <p:cNvPr id="597" name="Google Shape;597;p46"/>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98" name="Google Shape;598;p46"/>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599" name="Google Shape;599;p46"/>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00" name="Google Shape;600;p46"/>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1" name="Google Shape;601;p46"/>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02" name="Google Shape;602;p46"/>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3" name="Google Shape;603;p46"/>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04" name="Google Shape;604;p46"/>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5" name="Google Shape;605;p46"/>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06" name="Google Shape;606;p46"/>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7" name="Google Shape;607;p46"/>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08" name="Google Shape;608;p46"/>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612"/>
        <p:cNvGrpSpPr/>
        <p:nvPr/>
      </p:nvGrpSpPr>
      <p:grpSpPr>
        <a:xfrm>
          <a:off x="0" y="0"/>
          <a:ext cx="0" cy="0"/>
          <a:chOff x="0" y="0"/>
          <a:chExt cx="0" cy="0"/>
        </a:xfrm>
      </p:grpSpPr>
      <p:sp>
        <p:nvSpPr>
          <p:cNvPr id="613" name="Google Shape;613;p47"/>
          <p:cNvSpPr txBox="1">
            <a:spLocks noGrp="1"/>
          </p:cNvSpPr>
          <p:nvPr>
            <p:ph type="title"/>
          </p:nvPr>
        </p:nvSpPr>
        <p:spPr>
          <a:xfrm>
            <a:off x="841000" y="1122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CAF50"/>
                </a:solidFill>
              </a:rPr>
              <a:t>TEAM PRESENTATION</a:t>
            </a:r>
            <a:endParaRPr>
              <a:solidFill>
                <a:srgbClr val="4CAF50"/>
              </a:solidFill>
            </a:endParaRPr>
          </a:p>
        </p:txBody>
      </p:sp>
      <p:sp>
        <p:nvSpPr>
          <p:cNvPr id="614" name="Google Shape;614;p4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pic>
        <p:nvPicPr>
          <p:cNvPr id="615" name="Google Shape;615;p47"/>
          <p:cNvPicPr preferRelativeResize="0"/>
          <p:nvPr/>
        </p:nvPicPr>
        <p:blipFill rotWithShape="1">
          <a:blip r:embed="rId3">
            <a:alphaModFix/>
          </a:blip>
          <a:srcRect l="19633" t="9820" b="9812"/>
          <a:stretch/>
        </p:blipFill>
        <p:spPr>
          <a:xfrm>
            <a:off x="855300" y="1692800"/>
            <a:ext cx="1386900" cy="1386900"/>
          </a:xfrm>
          <a:prstGeom prst="ellipse">
            <a:avLst/>
          </a:prstGeom>
          <a:noFill/>
          <a:ln>
            <a:noFill/>
          </a:ln>
        </p:spPr>
      </p:pic>
      <p:sp>
        <p:nvSpPr>
          <p:cNvPr id="616" name="Google Shape;616;p47"/>
          <p:cNvSpPr txBox="1"/>
          <p:nvPr/>
        </p:nvSpPr>
        <p:spPr>
          <a:xfrm>
            <a:off x="859980"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Imani Jackson</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17" name="Google Shape;617;p47"/>
          <p:cNvPicPr preferRelativeResize="0"/>
          <p:nvPr/>
        </p:nvPicPr>
        <p:blipFill rotWithShape="1">
          <a:blip r:embed="rId4">
            <a:alphaModFix/>
          </a:blip>
          <a:srcRect/>
          <a:stretch/>
        </p:blipFill>
        <p:spPr>
          <a:xfrm>
            <a:off x="2699224" y="1692800"/>
            <a:ext cx="1386900" cy="1386900"/>
          </a:xfrm>
          <a:prstGeom prst="ellipse">
            <a:avLst/>
          </a:prstGeom>
          <a:noFill/>
          <a:ln>
            <a:noFill/>
          </a:ln>
        </p:spPr>
      </p:pic>
      <p:sp>
        <p:nvSpPr>
          <p:cNvPr id="618" name="Google Shape;618;p47"/>
          <p:cNvSpPr txBox="1"/>
          <p:nvPr/>
        </p:nvSpPr>
        <p:spPr>
          <a:xfrm>
            <a:off x="2703904"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Marcos Galán</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19" name="Google Shape;619;p47"/>
          <p:cNvPicPr preferRelativeResize="0"/>
          <p:nvPr/>
        </p:nvPicPr>
        <p:blipFill rotWithShape="1">
          <a:blip r:embed="rId5">
            <a:alphaModFix/>
          </a:blip>
          <a:srcRect l="47271" t="22330" b="24940"/>
          <a:stretch/>
        </p:blipFill>
        <p:spPr>
          <a:xfrm>
            <a:off x="4543148" y="1692800"/>
            <a:ext cx="1386900" cy="1386900"/>
          </a:xfrm>
          <a:prstGeom prst="ellipse">
            <a:avLst/>
          </a:prstGeom>
          <a:noFill/>
          <a:ln>
            <a:noFill/>
          </a:ln>
        </p:spPr>
      </p:pic>
      <p:sp>
        <p:nvSpPr>
          <p:cNvPr id="620" name="Google Shape;620;p47"/>
          <p:cNvSpPr txBox="1"/>
          <p:nvPr/>
        </p:nvSpPr>
        <p:spPr>
          <a:xfrm>
            <a:off x="4547829"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Ixchel Valdía</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21" name="Google Shape;621;p47"/>
          <p:cNvPicPr preferRelativeResize="0"/>
          <p:nvPr/>
        </p:nvPicPr>
        <p:blipFill rotWithShape="1">
          <a:blip r:embed="rId6">
            <a:alphaModFix/>
          </a:blip>
          <a:srcRect t="3926" b="29406"/>
          <a:stretch/>
        </p:blipFill>
        <p:spPr>
          <a:xfrm>
            <a:off x="6387073" y="1692800"/>
            <a:ext cx="1386900" cy="1386900"/>
          </a:xfrm>
          <a:prstGeom prst="ellipse">
            <a:avLst/>
          </a:prstGeom>
          <a:noFill/>
          <a:ln>
            <a:noFill/>
          </a:ln>
        </p:spPr>
      </p:pic>
      <p:sp>
        <p:nvSpPr>
          <p:cNvPr id="622" name="Google Shape;622;p47"/>
          <p:cNvSpPr txBox="1"/>
          <p:nvPr/>
        </p:nvSpPr>
        <p:spPr>
          <a:xfrm>
            <a:off x="6391753"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Nils Årud</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8"/>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COMPETITOR MATRIX</a:t>
            </a:r>
            <a:endParaRPr sz="1200">
              <a:solidFill>
                <a:schemeClr val="lt1"/>
              </a:solidFill>
            </a:endParaRPr>
          </a:p>
        </p:txBody>
      </p:sp>
      <p:sp>
        <p:nvSpPr>
          <p:cNvPr id="628" name="Google Shape;628;p48"/>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8"/>
          <p:cNvGrpSpPr/>
          <p:nvPr/>
        </p:nvGrpSpPr>
        <p:grpSpPr>
          <a:xfrm>
            <a:off x="638150" y="467111"/>
            <a:ext cx="7867750" cy="4209098"/>
            <a:chOff x="638138" y="467100"/>
            <a:chExt cx="7867750" cy="4194000"/>
          </a:xfrm>
        </p:grpSpPr>
        <p:cxnSp>
          <p:nvCxnSpPr>
            <p:cNvPr id="630" name="Google Shape;630;p48"/>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48"/>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48"/>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48"/>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48"/>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48"/>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6" name="Google Shape;636;p48"/>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7" name="Google Shape;637;p48"/>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8" name="Google Shape;638;p48"/>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9" name="Google Shape;639;p48"/>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0" name="Google Shape;640;p48"/>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48"/>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48"/>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48"/>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48"/>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5" name="Google Shape;645;p48"/>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6" name="Google Shape;646;p48"/>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48"/>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48"/>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48"/>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48"/>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48"/>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48"/>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48"/>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48"/>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48"/>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48"/>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48"/>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48"/>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48"/>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0" name="Google Shape;660;p48"/>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1" name="Google Shape;661;p48"/>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48"/>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48"/>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48"/>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48"/>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6" name="Google Shape;666;p48"/>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7" name="Google Shape;667;p48"/>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8" name="Google Shape;668;p48"/>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9" name="Google Shape;669;p48"/>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0" name="Google Shape;670;p48"/>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1" name="Google Shape;671;p48"/>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2" name="Google Shape;672;p48"/>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3" name="Google Shape;673;p48"/>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4" name="Google Shape;674;p48"/>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5" name="Google Shape;675;p48"/>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76" name="Google Shape;676;p4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grpSp>
        <p:nvGrpSpPr>
          <p:cNvPr id="677" name="Google Shape;677;p48"/>
          <p:cNvGrpSpPr/>
          <p:nvPr/>
        </p:nvGrpSpPr>
        <p:grpSpPr>
          <a:xfrm>
            <a:off x="467107" y="642473"/>
            <a:ext cx="8209755" cy="3858239"/>
            <a:chOff x="467088" y="642474"/>
            <a:chExt cx="4194000" cy="3858239"/>
          </a:xfrm>
        </p:grpSpPr>
        <p:cxnSp>
          <p:nvCxnSpPr>
            <p:cNvPr id="678" name="Google Shape;678;p48"/>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9" name="Google Shape;679;p48"/>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8"/>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8"/>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8"/>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8"/>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8"/>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8"/>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6" name="Google Shape;686;p48"/>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7" name="Google Shape;687;p48"/>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8" name="Google Shape;688;p48"/>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9" name="Google Shape;689;p48"/>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0" name="Google Shape;690;p48"/>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1" name="Google Shape;691;p48"/>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2" name="Google Shape;692;p48"/>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3" name="Google Shape;693;p48"/>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4" name="Google Shape;694;p48"/>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5" name="Google Shape;695;p48"/>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6" name="Google Shape;696;p48"/>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7" name="Google Shape;697;p48"/>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8" name="Google Shape;698;p48"/>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9" name="Google Shape;699;p48"/>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700" name="Google Shape;700;p48"/>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701" name="Google Shape;701;p48"/>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702" name="Google Shape;702;p48"/>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LOW VALUE 1</a:t>
            </a:r>
            <a:endParaRPr sz="800">
              <a:solidFill>
                <a:schemeClr val="lt1"/>
              </a:solidFill>
              <a:latin typeface="Karla"/>
              <a:ea typeface="Karla"/>
              <a:cs typeface="Karla"/>
              <a:sym typeface="Karla"/>
            </a:endParaRPr>
          </a:p>
        </p:txBody>
      </p:sp>
      <p:sp>
        <p:nvSpPr>
          <p:cNvPr id="703" name="Google Shape;703;p48"/>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HIGH VALUE 1</a:t>
            </a:r>
            <a:endParaRPr sz="800">
              <a:solidFill>
                <a:schemeClr val="lt1"/>
              </a:solidFill>
              <a:latin typeface="Karla"/>
              <a:ea typeface="Karla"/>
              <a:cs typeface="Karla"/>
              <a:sym typeface="Karla"/>
            </a:endParaRPr>
          </a:p>
        </p:txBody>
      </p:sp>
      <p:sp>
        <p:nvSpPr>
          <p:cNvPr id="704" name="Google Shape;704;p48"/>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LOW VALUE 2</a:t>
            </a:r>
            <a:endParaRPr sz="800">
              <a:solidFill>
                <a:schemeClr val="lt1"/>
              </a:solidFill>
              <a:latin typeface="Karla"/>
              <a:ea typeface="Karla"/>
              <a:cs typeface="Karla"/>
              <a:sym typeface="Karla"/>
            </a:endParaRPr>
          </a:p>
        </p:txBody>
      </p:sp>
      <p:sp>
        <p:nvSpPr>
          <p:cNvPr id="705" name="Google Shape;705;p48"/>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HIGH VALUE 2</a:t>
            </a:r>
            <a:endParaRPr sz="800">
              <a:solidFill>
                <a:schemeClr val="lt1"/>
              </a:solidFill>
              <a:latin typeface="Karla"/>
              <a:ea typeface="Karla"/>
              <a:cs typeface="Karla"/>
              <a:sym typeface="Karla"/>
            </a:endParaRPr>
          </a:p>
        </p:txBody>
      </p:sp>
      <p:sp>
        <p:nvSpPr>
          <p:cNvPr id="706" name="Google Shape;706;p48"/>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Our company</a:t>
            </a:r>
            <a:endParaRPr sz="800">
              <a:solidFill>
                <a:schemeClr val="lt1"/>
              </a:solidFill>
              <a:latin typeface="Karla"/>
              <a:ea typeface="Karla"/>
              <a:cs typeface="Karla"/>
              <a:sym typeface="Karla"/>
            </a:endParaRPr>
          </a:p>
        </p:txBody>
      </p:sp>
      <p:sp>
        <p:nvSpPr>
          <p:cNvPr id="707" name="Google Shape;707;p48"/>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Karla"/>
                <a:ea typeface="Karla"/>
                <a:cs typeface="Karla"/>
                <a:sym typeface="Karla"/>
              </a:rPr>
              <a:t>Competitor</a:t>
            </a:r>
            <a:endParaRPr sz="800">
              <a:solidFill>
                <a:schemeClr val="dk1"/>
              </a:solidFill>
              <a:latin typeface="Karla"/>
              <a:ea typeface="Karla"/>
              <a:cs typeface="Karla"/>
              <a:sym typeface="Karla"/>
            </a:endParaRPr>
          </a:p>
        </p:txBody>
      </p:sp>
      <p:sp>
        <p:nvSpPr>
          <p:cNvPr id="708" name="Google Shape;708;p48"/>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09" name="Google Shape;709;p48"/>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0" name="Google Shape;710;p48"/>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1" name="Google Shape;711;p48"/>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2" name="Google Shape;712;p48"/>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WEEKLY PLANNER</a:t>
            </a:r>
            <a:endParaRPr>
              <a:solidFill>
                <a:schemeClr val="accent2"/>
              </a:solidFill>
            </a:endParaRPr>
          </a:p>
        </p:txBody>
      </p:sp>
      <p:sp>
        <p:nvSpPr>
          <p:cNvPr id="718" name="Google Shape;718;p4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719" name="Google Shape;719;p49"/>
          <p:cNvGraphicFramePr/>
          <p:nvPr/>
        </p:nvGraphicFramePr>
        <p:xfrm>
          <a:off x="855300" y="1474725"/>
          <a:ext cx="6343425" cy="2986825"/>
        </p:xfrm>
        <a:graphic>
          <a:graphicData uri="http://schemas.openxmlformats.org/drawingml/2006/table">
            <a:tbl>
              <a:tblPr>
                <a:noFill/>
                <a:tableStyleId>{EBDE2C2F-567E-4F96-A390-5F3BA85D3C10}</a:tableStyleId>
              </a:tblPr>
              <a:tblGrid>
                <a:gridCol w="703000">
                  <a:extLst>
                    <a:ext uri="{9D8B030D-6E8A-4147-A177-3AD203B41FA5}">
                      <a16:colId xmlns:a16="http://schemas.microsoft.com/office/drawing/2014/main" val="20000"/>
                    </a:ext>
                  </a:extLst>
                </a:gridCol>
                <a:gridCol w="805775">
                  <a:extLst>
                    <a:ext uri="{9D8B030D-6E8A-4147-A177-3AD203B41FA5}">
                      <a16:colId xmlns:a16="http://schemas.microsoft.com/office/drawing/2014/main" val="20001"/>
                    </a:ext>
                  </a:extLst>
                </a:gridCol>
                <a:gridCol w="805775">
                  <a:extLst>
                    <a:ext uri="{9D8B030D-6E8A-4147-A177-3AD203B41FA5}">
                      <a16:colId xmlns:a16="http://schemas.microsoft.com/office/drawing/2014/main" val="20002"/>
                    </a:ext>
                  </a:extLst>
                </a:gridCol>
                <a:gridCol w="805775">
                  <a:extLst>
                    <a:ext uri="{9D8B030D-6E8A-4147-A177-3AD203B41FA5}">
                      <a16:colId xmlns:a16="http://schemas.microsoft.com/office/drawing/2014/main" val="20003"/>
                    </a:ext>
                  </a:extLst>
                </a:gridCol>
                <a:gridCol w="805775">
                  <a:extLst>
                    <a:ext uri="{9D8B030D-6E8A-4147-A177-3AD203B41FA5}">
                      <a16:colId xmlns:a16="http://schemas.microsoft.com/office/drawing/2014/main" val="20004"/>
                    </a:ext>
                  </a:extLst>
                </a:gridCol>
                <a:gridCol w="805775">
                  <a:extLst>
                    <a:ext uri="{9D8B030D-6E8A-4147-A177-3AD203B41FA5}">
                      <a16:colId xmlns:a16="http://schemas.microsoft.com/office/drawing/2014/main" val="20005"/>
                    </a:ext>
                  </a:extLst>
                </a:gridCol>
                <a:gridCol w="805775">
                  <a:extLst>
                    <a:ext uri="{9D8B030D-6E8A-4147-A177-3AD203B41FA5}">
                      <a16:colId xmlns:a16="http://schemas.microsoft.com/office/drawing/2014/main" val="20006"/>
                    </a:ext>
                  </a:extLst>
                </a:gridCol>
                <a:gridCol w="80577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SUNDAY</a:t>
                      </a:r>
                      <a:endParaRPr sz="700">
                        <a:solidFill>
                          <a:schemeClr val="lt1"/>
                        </a:solidFill>
                        <a:latin typeface="Karla"/>
                        <a:ea typeface="Karla"/>
                        <a:cs typeface="Karla"/>
                        <a:sym typeface="Karla"/>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MONDAY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TUESDAY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WEDNESDAY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THURSDAY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FRIDAY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SATURDAY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09:00 - 09:45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10:00 - 10:45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11:00 - 11:45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12:00 - 13:15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13:30 - 14:15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14:30 - 15:15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15:30 - 16:15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723"/>
        <p:cNvGrpSpPr/>
        <p:nvPr/>
      </p:nvGrpSpPr>
      <p:grpSpPr>
        <a:xfrm>
          <a:off x="0" y="0"/>
          <a:ext cx="0" cy="0"/>
          <a:chOff x="0" y="0"/>
          <a:chExt cx="0" cy="0"/>
        </a:xfrm>
      </p:grpSpPr>
      <p:sp>
        <p:nvSpPr>
          <p:cNvPr id="724" name="Google Shape;724;p50"/>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FFFFFF"/>
                </a:solidFill>
                <a:latin typeface="Karla"/>
                <a:ea typeface="Karla"/>
                <a:cs typeface="Karla"/>
                <a:sym typeface="Karla"/>
              </a:rPr>
              <a:t>SlidesCarnival icons are editable shapes</a:t>
            </a:r>
            <a:r>
              <a:rPr lang="en" sz="900">
                <a:solidFill>
                  <a:srgbClr val="FFFFFF"/>
                </a:solidFill>
                <a:latin typeface="Karla"/>
                <a:ea typeface="Karla"/>
                <a:cs typeface="Karla"/>
                <a:sym typeface="Karla"/>
              </a:rPr>
              <a:t>. </a:t>
            </a: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r>
              <a:rPr lang="en" sz="900">
                <a:solidFill>
                  <a:srgbClr val="FFFFFF"/>
                </a:solidFill>
                <a:latin typeface="Karla"/>
                <a:ea typeface="Karla"/>
                <a:cs typeface="Karla"/>
                <a:sym typeface="Karla"/>
              </a:rPr>
              <a:t>This means that you can:</a:t>
            </a:r>
            <a:endParaRPr sz="900">
              <a:solidFill>
                <a:srgbClr val="FFFFFF"/>
              </a:solidFill>
              <a:latin typeface="Karla"/>
              <a:ea typeface="Karla"/>
              <a:cs typeface="Karla"/>
              <a:sym typeface="Karla"/>
            </a:endParaRPr>
          </a:p>
          <a:p>
            <a:pPr marL="457200" lvl="0" indent="-285750" algn="l"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Resize them without losing quality.</a:t>
            </a:r>
            <a:endParaRPr sz="900">
              <a:solidFill>
                <a:srgbClr val="FFFFFF"/>
              </a:solidFill>
              <a:latin typeface="Karla"/>
              <a:ea typeface="Karla"/>
              <a:cs typeface="Karla"/>
              <a:sym typeface="Karla"/>
            </a:endParaRPr>
          </a:p>
          <a:p>
            <a:pPr marL="457200" lvl="0" indent="-285750" algn="l"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Change line color, width and style.</a:t>
            </a: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a:p>
            <a:pPr marL="0" lvl="0" indent="0" algn="l" rtl="0">
              <a:spcBef>
                <a:spcPts val="0"/>
              </a:spcBef>
              <a:spcAft>
                <a:spcPts val="0"/>
              </a:spcAft>
              <a:buNone/>
            </a:pPr>
            <a:r>
              <a:rPr lang="en" sz="900">
                <a:solidFill>
                  <a:srgbClr val="FFFFFF"/>
                </a:solidFill>
                <a:latin typeface="Karla"/>
                <a:ea typeface="Karla"/>
                <a:cs typeface="Karla"/>
                <a:sym typeface="Karla"/>
              </a:rPr>
              <a:t>Isn’t that nice? :)</a:t>
            </a: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a:p>
            <a:pPr marL="0" lvl="0" indent="0" algn="l" rtl="0">
              <a:spcBef>
                <a:spcPts val="0"/>
              </a:spcBef>
              <a:spcAft>
                <a:spcPts val="0"/>
              </a:spcAft>
              <a:buNone/>
            </a:pPr>
            <a:r>
              <a:rPr lang="en" sz="900">
                <a:solidFill>
                  <a:srgbClr val="FFFFFF"/>
                </a:solidFill>
                <a:latin typeface="Karla"/>
                <a:ea typeface="Karla"/>
                <a:cs typeface="Karla"/>
                <a:sym typeface="Karla"/>
              </a:rPr>
              <a:t>Examples:</a:t>
            </a: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p:txBody>
      </p:sp>
      <p:grpSp>
        <p:nvGrpSpPr>
          <p:cNvPr id="725" name="Google Shape;725;p50"/>
          <p:cNvGrpSpPr/>
          <p:nvPr/>
        </p:nvGrpSpPr>
        <p:grpSpPr>
          <a:xfrm>
            <a:off x="348747" y="333019"/>
            <a:ext cx="342903" cy="447293"/>
            <a:chOff x="590250" y="244200"/>
            <a:chExt cx="407975" cy="532175"/>
          </a:xfrm>
        </p:grpSpPr>
        <p:sp>
          <p:nvSpPr>
            <p:cNvPr id="726" name="Google Shape;726;p50"/>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50"/>
          <p:cNvGrpSpPr/>
          <p:nvPr/>
        </p:nvGrpSpPr>
        <p:grpSpPr>
          <a:xfrm>
            <a:off x="901439" y="399041"/>
            <a:ext cx="372594" cy="310144"/>
            <a:chOff x="1247825" y="322750"/>
            <a:chExt cx="443300" cy="369000"/>
          </a:xfrm>
        </p:grpSpPr>
        <p:sp>
          <p:nvSpPr>
            <p:cNvPr id="741" name="Google Shape;741;p5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50"/>
          <p:cNvGrpSpPr/>
          <p:nvPr/>
        </p:nvGrpSpPr>
        <p:grpSpPr>
          <a:xfrm>
            <a:off x="1474618" y="397507"/>
            <a:ext cx="356204" cy="313212"/>
            <a:chOff x="1929775" y="320925"/>
            <a:chExt cx="423800" cy="372650"/>
          </a:xfrm>
        </p:grpSpPr>
        <p:sp>
          <p:nvSpPr>
            <p:cNvPr id="747" name="Google Shape;747;p50"/>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50"/>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50"/>
          <p:cNvGrpSpPr/>
          <p:nvPr/>
        </p:nvGrpSpPr>
        <p:grpSpPr>
          <a:xfrm>
            <a:off x="3744262" y="362185"/>
            <a:ext cx="336767" cy="383835"/>
            <a:chOff x="4630125" y="278900"/>
            <a:chExt cx="400675" cy="456675"/>
          </a:xfrm>
        </p:grpSpPr>
        <p:sp>
          <p:nvSpPr>
            <p:cNvPr id="755" name="Google Shape;755;p50"/>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50"/>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50"/>
          <p:cNvGrpSpPr/>
          <p:nvPr/>
        </p:nvGrpSpPr>
        <p:grpSpPr>
          <a:xfrm>
            <a:off x="353874" y="908741"/>
            <a:ext cx="342882" cy="418128"/>
            <a:chOff x="596350" y="929175"/>
            <a:chExt cx="407950" cy="497475"/>
          </a:xfrm>
        </p:grpSpPr>
        <p:sp>
          <p:nvSpPr>
            <p:cNvPr id="761" name="Google Shape;761;p50"/>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50"/>
          <p:cNvGrpSpPr/>
          <p:nvPr/>
        </p:nvGrpSpPr>
        <p:grpSpPr>
          <a:xfrm>
            <a:off x="1478190" y="969656"/>
            <a:ext cx="349060" cy="298882"/>
            <a:chOff x="1934025" y="1001650"/>
            <a:chExt cx="415300" cy="355600"/>
          </a:xfrm>
        </p:grpSpPr>
        <p:sp>
          <p:nvSpPr>
            <p:cNvPr id="769" name="Google Shape;769;p50"/>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50"/>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0"/>
          <p:cNvGrpSpPr/>
          <p:nvPr/>
        </p:nvGrpSpPr>
        <p:grpSpPr>
          <a:xfrm>
            <a:off x="4302585" y="947131"/>
            <a:ext cx="350068" cy="350573"/>
            <a:chOff x="5294400" y="974850"/>
            <a:chExt cx="416500" cy="417100"/>
          </a:xfrm>
        </p:grpSpPr>
        <p:sp>
          <p:nvSpPr>
            <p:cNvPr id="778" name="Google Shape;778;p5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50"/>
          <p:cNvGrpSpPr/>
          <p:nvPr/>
        </p:nvGrpSpPr>
        <p:grpSpPr>
          <a:xfrm>
            <a:off x="4825607" y="907732"/>
            <a:ext cx="433992" cy="422729"/>
            <a:chOff x="5916675" y="927975"/>
            <a:chExt cx="516350" cy="502950"/>
          </a:xfrm>
        </p:grpSpPr>
        <p:sp>
          <p:nvSpPr>
            <p:cNvPr id="781" name="Google Shape;781;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0"/>
          <p:cNvGrpSpPr/>
          <p:nvPr/>
        </p:nvGrpSpPr>
        <p:grpSpPr>
          <a:xfrm>
            <a:off x="327251" y="1557145"/>
            <a:ext cx="391001" cy="264085"/>
            <a:chOff x="564675" y="1700625"/>
            <a:chExt cx="465200" cy="314200"/>
          </a:xfrm>
        </p:grpSpPr>
        <p:sp>
          <p:nvSpPr>
            <p:cNvPr id="784" name="Google Shape;784;p50"/>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0"/>
          <p:cNvGrpSpPr/>
          <p:nvPr/>
        </p:nvGrpSpPr>
        <p:grpSpPr>
          <a:xfrm>
            <a:off x="892235" y="1492657"/>
            <a:ext cx="391001" cy="382827"/>
            <a:chOff x="1236875" y="1623900"/>
            <a:chExt cx="465200" cy="455475"/>
          </a:xfrm>
        </p:grpSpPr>
        <p:sp>
          <p:nvSpPr>
            <p:cNvPr id="788" name="Google Shape;788;p50"/>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0"/>
          <p:cNvGrpSpPr/>
          <p:nvPr/>
        </p:nvGrpSpPr>
        <p:grpSpPr>
          <a:xfrm>
            <a:off x="1469490" y="1500852"/>
            <a:ext cx="366458" cy="366437"/>
            <a:chOff x="1923675" y="1633650"/>
            <a:chExt cx="436000" cy="435975"/>
          </a:xfrm>
        </p:grpSpPr>
        <p:sp>
          <p:nvSpPr>
            <p:cNvPr id="796" name="Google Shape;796;p50"/>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50"/>
          <p:cNvGrpSpPr/>
          <p:nvPr/>
        </p:nvGrpSpPr>
        <p:grpSpPr>
          <a:xfrm>
            <a:off x="2032941" y="1499318"/>
            <a:ext cx="369505" cy="369505"/>
            <a:chOff x="2594050" y="1631825"/>
            <a:chExt cx="439625" cy="439625"/>
          </a:xfrm>
        </p:grpSpPr>
        <p:sp>
          <p:nvSpPr>
            <p:cNvPr id="803" name="Google Shape;803;p5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0"/>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50"/>
          <p:cNvGrpSpPr/>
          <p:nvPr/>
        </p:nvGrpSpPr>
        <p:grpSpPr>
          <a:xfrm>
            <a:off x="3197706" y="1471687"/>
            <a:ext cx="299911" cy="424768"/>
            <a:chOff x="3979850" y="1598950"/>
            <a:chExt cx="356825" cy="505375"/>
          </a:xfrm>
        </p:grpSpPr>
        <p:sp>
          <p:nvSpPr>
            <p:cNvPr id="809" name="Google Shape;809;p50"/>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0"/>
          <p:cNvGrpSpPr/>
          <p:nvPr/>
        </p:nvGrpSpPr>
        <p:grpSpPr>
          <a:xfrm>
            <a:off x="3715096" y="1562776"/>
            <a:ext cx="395098" cy="242589"/>
            <a:chOff x="4595425" y="1707325"/>
            <a:chExt cx="470075" cy="288625"/>
          </a:xfrm>
        </p:grpSpPr>
        <p:sp>
          <p:nvSpPr>
            <p:cNvPr id="812" name="Google Shape;812;p50"/>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50"/>
          <p:cNvGrpSpPr/>
          <p:nvPr/>
        </p:nvGrpSpPr>
        <p:grpSpPr>
          <a:xfrm>
            <a:off x="4299013" y="1503416"/>
            <a:ext cx="357234" cy="361310"/>
            <a:chOff x="5290150" y="1636700"/>
            <a:chExt cx="425025" cy="429875"/>
          </a:xfrm>
        </p:grpSpPr>
        <p:sp>
          <p:nvSpPr>
            <p:cNvPr id="818" name="Google Shape;818;p50"/>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0"/>
          <p:cNvGrpSpPr/>
          <p:nvPr/>
        </p:nvGrpSpPr>
        <p:grpSpPr>
          <a:xfrm>
            <a:off x="4862967" y="1492657"/>
            <a:ext cx="359272" cy="376691"/>
            <a:chOff x="5961125" y="1623900"/>
            <a:chExt cx="427450" cy="448175"/>
          </a:xfrm>
        </p:grpSpPr>
        <p:sp>
          <p:nvSpPr>
            <p:cNvPr id="821" name="Google Shape;821;p5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0"/>
          <p:cNvGrpSpPr/>
          <p:nvPr/>
        </p:nvGrpSpPr>
        <p:grpSpPr>
          <a:xfrm>
            <a:off x="5415659" y="1502386"/>
            <a:ext cx="383835" cy="363369"/>
            <a:chOff x="6618700" y="1635475"/>
            <a:chExt cx="456675" cy="432325"/>
          </a:xfrm>
        </p:grpSpPr>
        <p:sp>
          <p:nvSpPr>
            <p:cNvPr id="829" name="Google Shape;829;p5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50"/>
          <p:cNvGrpSpPr/>
          <p:nvPr/>
        </p:nvGrpSpPr>
        <p:grpSpPr>
          <a:xfrm>
            <a:off x="370747" y="2085798"/>
            <a:ext cx="304009" cy="326513"/>
            <a:chOff x="616425" y="2329600"/>
            <a:chExt cx="361700" cy="388475"/>
          </a:xfrm>
        </p:grpSpPr>
        <p:sp>
          <p:nvSpPr>
            <p:cNvPr id="835" name="Google Shape;835;p50"/>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0"/>
          <p:cNvGrpSpPr/>
          <p:nvPr/>
        </p:nvGrpSpPr>
        <p:grpSpPr>
          <a:xfrm>
            <a:off x="927557" y="2088866"/>
            <a:ext cx="320378" cy="320378"/>
            <a:chOff x="1278900" y="2333250"/>
            <a:chExt cx="381175" cy="381175"/>
          </a:xfrm>
        </p:grpSpPr>
        <p:sp>
          <p:nvSpPr>
            <p:cNvPr id="844" name="Google Shape;844;p50"/>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0"/>
          <p:cNvGrpSpPr/>
          <p:nvPr/>
        </p:nvGrpSpPr>
        <p:grpSpPr>
          <a:xfrm>
            <a:off x="1492520" y="2088866"/>
            <a:ext cx="320399" cy="320378"/>
            <a:chOff x="1951075" y="2333250"/>
            <a:chExt cx="381200" cy="381175"/>
          </a:xfrm>
        </p:grpSpPr>
        <p:sp>
          <p:nvSpPr>
            <p:cNvPr id="849" name="Google Shape;849;p50"/>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0"/>
          <p:cNvGrpSpPr/>
          <p:nvPr/>
        </p:nvGrpSpPr>
        <p:grpSpPr>
          <a:xfrm>
            <a:off x="2057504" y="2088866"/>
            <a:ext cx="320378" cy="320378"/>
            <a:chOff x="2623275" y="2333250"/>
            <a:chExt cx="381175" cy="381175"/>
          </a:xfrm>
        </p:grpSpPr>
        <p:sp>
          <p:nvSpPr>
            <p:cNvPr id="854" name="Google Shape;854;p50"/>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0"/>
          <p:cNvGrpSpPr/>
          <p:nvPr/>
        </p:nvGrpSpPr>
        <p:grpSpPr>
          <a:xfrm>
            <a:off x="2697209" y="2033603"/>
            <a:ext cx="170937" cy="426827"/>
            <a:chOff x="3384375" y="2267500"/>
            <a:chExt cx="203375" cy="507825"/>
          </a:xfrm>
        </p:grpSpPr>
        <p:sp>
          <p:nvSpPr>
            <p:cNvPr id="859" name="Google Shape;859;p5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0"/>
          <p:cNvGrpSpPr/>
          <p:nvPr/>
        </p:nvGrpSpPr>
        <p:grpSpPr>
          <a:xfrm>
            <a:off x="3842516" y="2087836"/>
            <a:ext cx="140237" cy="318339"/>
            <a:chOff x="4747025" y="2332025"/>
            <a:chExt cx="166850" cy="378750"/>
          </a:xfrm>
        </p:grpSpPr>
        <p:sp>
          <p:nvSpPr>
            <p:cNvPr id="862" name="Google Shape;862;p50"/>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0"/>
          <p:cNvGrpSpPr/>
          <p:nvPr/>
        </p:nvGrpSpPr>
        <p:grpSpPr>
          <a:xfrm>
            <a:off x="3274990" y="2035641"/>
            <a:ext cx="145343" cy="422729"/>
            <a:chOff x="4071800" y="2269925"/>
            <a:chExt cx="172925" cy="502950"/>
          </a:xfrm>
        </p:grpSpPr>
        <p:sp>
          <p:nvSpPr>
            <p:cNvPr id="865" name="Google Shape;865;p50"/>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50"/>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0"/>
          <p:cNvGrpSpPr/>
          <p:nvPr/>
        </p:nvGrpSpPr>
        <p:grpSpPr>
          <a:xfrm>
            <a:off x="4872696" y="2086302"/>
            <a:ext cx="345971" cy="325505"/>
            <a:chOff x="5972700" y="2330200"/>
            <a:chExt cx="411625" cy="387275"/>
          </a:xfrm>
        </p:grpSpPr>
        <p:sp>
          <p:nvSpPr>
            <p:cNvPr id="869" name="Google Shape;869;p5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0"/>
          <p:cNvGrpSpPr/>
          <p:nvPr/>
        </p:nvGrpSpPr>
        <p:grpSpPr>
          <a:xfrm>
            <a:off x="467993" y="2614431"/>
            <a:ext cx="109538" cy="399195"/>
            <a:chOff x="732125" y="2958550"/>
            <a:chExt cx="130325" cy="474950"/>
          </a:xfrm>
        </p:grpSpPr>
        <p:sp>
          <p:nvSpPr>
            <p:cNvPr id="872" name="Google Shape;872;p50"/>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50"/>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50"/>
          <p:cNvGrpSpPr/>
          <p:nvPr/>
        </p:nvGrpSpPr>
        <p:grpSpPr>
          <a:xfrm>
            <a:off x="2023737" y="2627227"/>
            <a:ext cx="387933" cy="367467"/>
            <a:chOff x="2583100" y="2973775"/>
            <a:chExt cx="461550" cy="437200"/>
          </a:xfrm>
        </p:grpSpPr>
        <p:sp>
          <p:nvSpPr>
            <p:cNvPr id="883" name="Google Shape;883;p5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50"/>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0"/>
          <p:cNvGrpSpPr/>
          <p:nvPr/>
        </p:nvGrpSpPr>
        <p:grpSpPr>
          <a:xfrm>
            <a:off x="4263186" y="2655384"/>
            <a:ext cx="435022" cy="323445"/>
            <a:chOff x="5247525" y="3007275"/>
            <a:chExt cx="517575" cy="384825"/>
          </a:xfrm>
        </p:grpSpPr>
        <p:sp>
          <p:nvSpPr>
            <p:cNvPr id="887" name="Google Shape;887;p5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0"/>
          <p:cNvGrpSpPr/>
          <p:nvPr/>
        </p:nvGrpSpPr>
        <p:grpSpPr>
          <a:xfrm>
            <a:off x="3174172" y="2636956"/>
            <a:ext cx="342882" cy="350068"/>
            <a:chOff x="3951850" y="2985350"/>
            <a:chExt cx="407950" cy="416500"/>
          </a:xfrm>
        </p:grpSpPr>
        <p:sp>
          <p:nvSpPr>
            <p:cNvPr id="890" name="Google Shape;890;p5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0"/>
          <p:cNvGrpSpPr/>
          <p:nvPr/>
        </p:nvGrpSpPr>
        <p:grpSpPr>
          <a:xfrm>
            <a:off x="330844" y="3226504"/>
            <a:ext cx="397136" cy="305017"/>
            <a:chOff x="568950" y="3686775"/>
            <a:chExt cx="472500" cy="362900"/>
          </a:xfrm>
        </p:grpSpPr>
        <p:sp>
          <p:nvSpPr>
            <p:cNvPr id="895" name="Google Shape;895;p50"/>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50"/>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50"/>
          <p:cNvGrpSpPr/>
          <p:nvPr/>
        </p:nvGrpSpPr>
        <p:grpSpPr>
          <a:xfrm>
            <a:off x="898896" y="3252097"/>
            <a:ext cx="377700" cy="253852"/>
            <a:chOff x="1244800" y="3717225"/>
            <a:chExt cx="449375" cy="302025"/>
          </a:xfrm>
        </p:grpSpPr>
        <p:sp>
          <p:nvSpPr>
            <p:cNvPr id="900" name="Google Shape;900;p50"/>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0"/>
          <p:cNvGrpSpPr/>
          <p:nvPr/>
        </p:nvGrpSpPr>
        <p:grpSpPr>
          <a:xfrm>
            <a:off x="1468986" y="3232639"/>
            <a:ext cx="367467" cy="287115"/>
            <a:chOff x="1923075" y="3694075"/>
            <a:chExt cx="437200" cy="341600"/>
          </a:xfrm>
        </p:grpSpPr>
        <p:sp>
          <p:nvSpPr>
            <p:cNvPr id="907" name="Google Shape;907;p50"/>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0"/>
          <p:cNvGrpSpPr/>
          <p:nvPr/>
        </p:nvGrpSpPr>
        <p:grpSpPr>
          <a:xfrm>
            <a:off x="2037542" y="3228038"/>
            <a:ext cx="360301" cy="295814"/>
            <a:chOff x="2599525" y="3688600"/>
            <a:chExt cx="428675" cy="351950"/>
          </a:xfrm>
        </p:grpSpPr>
        <p:sp>
          <p:nvSpPr>
            <p:cNvPr id="917" name="Google Shape;917;p50"/>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0"/>
          <p:cNvGrpSpPr/>
          <p:nvPr/>
        </p:nvGrpSpPr>
        <p:grpSpPr>
          <a:xfrm>
            <a:off x="2619925" y="3207571"/>
            <a:ext cx="333700" cy="329077"/>
            <a:chOff x="3292425" y="3664250"/>
            <a:chExt cx="397025" cy="391525"/>
          </a:xfrm>
        </p:grpSpPr>
        <p:sp>
          <p:nvSpPr>
            <p:cNvPr id="921" name="Google Shape;921;p50"/>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0"/>
          <p:cNvGrpSpPr/>
          <p:nvPr/>
        </p:nvGrpSpPr>
        <p:grpSpPr>
          <a:xfrm>
            <a:off x="3157782" y="3250038"/>
            <a:ext cx="369526" cy="268183"/>
            <a:chOff x="3932350" y="3714775"/>
            <a:chExt cx="439650" cy="319075"/>
          </a:xfrm>
        </p:grpSpPr>
        <p:sp>
          <p:nvSpPr>
            <p:cNvPr id="925" name="Google Shape;925;p5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0"/>
          <p:cNvGrpSpPr/>
          <p:nvPr/>
        </p:nvGrpSpPr>
        <p:grpSpPr>
          <a:xfrm>
            <a:off x="3722766" y="3250038"/>
            <a:ext cx="369505" cy="268183"/>
            <a:chOff x="4604550" y="3714775"/>
            <a:chExt cx="439625" cy="319075"/>
          </a:xfrm>
        </p:grpSpPr>
        <p:sp>
          <p:nvSpPr>
            <p:cNvPr id="931" name="Google Shape;931;p50"/>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0"/>
          <p:cNvGrpSpPr/>
          <p:nvPr/>
        </p:nvGrpSpPr>
        <p:grpSpPr>
          <a:xfrm>
            <a:off x="4301051" y="3222406"/>
            <a:ext cx="353136" cy="313738"/>
            <a:chOff x="5292575" y="3681900"/>
            <a:chExt cx="420150" cy="373275"/>
          </a:xfrm>
        </p:grpSpPr>
        <p:sp>
          <p:nvSpPr>
            <p:cNvPr id="934" name="Google Shape;934;p5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0"/>
          <p:cNvGrpSpPr/>
          <p:nvPr/>
        </p:nvGrpSpPr>
        <p:grpSpPr>
          <a:xfrm>
            <a:off x="4846073" y="3182482"/>
            <a:ext cx="393060" cy="393060"/>
            <a:chOff x="5941025" y="3634400"/>
            <a:chExt cx="467650" cy="467650"/>
          </a:xfrm>
        </p:grpSpPr>
        <p:sp>
          <p:nvSpPr>
            <p:cNvPr id="942" name="Google Shape;942;p5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0"/>
          <p:cNvGrpSpPr/>
          <p:nvPr/>
        </p:nvGrpSpPr>
        <p:grpSpPr>
          <a:xfrm>
            <a:off x="5436146" y="3207571"/>
            <a:ext cx="342882" cy="342903"/>
            <a:chOff x="6643075" y="3664250"/>
            <a:chExt cx="407950" cy="407975"/>
          </a:xfrm>
        </p:grpSpPr>
        <p:sp>
          <p:nvSpPr>
            <p:cNvPr id="949" name="Google Shape;949;p5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0"/>
          <p:cNvGrpSpPr/>
          <p:nvPr/>
        </p:nvGrpSpPr>
        <p:grpSpPr>
          <a:xfrm>
            <a:off x="336980" y="3758225"/>
            <a:ext cx="371564" cy="371543"/>
            <a:chOff x="576250" y="4319400"/>
            <a:chExt cx="442075" cy="442050"/>
          </a:xfrm>
        </p:grpSpPr>
        <p:sp>
          <p:nvSpPr>
            <p:cNvPr id="952" name="Google Shape;952;p5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50"/>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50"/>
          <p:cNvGrpSpPr/>
          <p:nvPr/>
        </p:nvGrpSpPr>
        <p:grpSpPr>
          <a:xfrm>
            <a:off x="4280585" y="3777157"/>
            <a:ext cx="394068" cy="325505"/>
            <a:chOff x="5268225" y="4341925"/>
            <a:chExt cx="468850" cy="387275"/>
          </a:xfrm>
        </p:grpSpPr>
        <p:sp>
          <p:nvSpPr>
            <p:cNvPr id="961" name="Google Shape;961;p50"/>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50"/>
          <p:cNvGrpSpPr/>
          <p:nvPr/>
        </p:nvGrpSpPr>
        <p:grpSpPr>
          <a:xfrm>
            <a:off x="4865531" y="3766924"/>
            <a:ext cx="354145" cy="354145"/>
            <a:chOff x="5964175" y="4329750"/>
            <a:chExt cx="421350" cy="421350"/>
          </a:xfrm>
        </p:grpSpPr>
        <p:sp>
          <p:nvSpPr>
            <p:cNvPr id="970" name="Google Shape;970;p50"/>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0"/>
          <p:cNvGrpSpPr/>
          <p:nvPr/>
        </p:nvGrpSpPr>
        <p:grpSpPr>
          <a:xfrm>
            <a:off x="901439" y="4331908"/>
            <a:ext cx="372594" cy="360301"/>
            <a:chOff x="1247825" y="5001950"/>
            <a:chExt cx="443300" cy="428675"/>
          </a:xfrm>
        </p:grpSpPr>
        <p:sp>
          <p:nvSpPr>
            <p:cNvPr id="973" name="Google Shape;973;p50"/>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0"/>
          <p:cNvGrpSpPr/>
          <p:nvPr/>
        </p:nvGrpSpPr>
        <p:grpSpPr>
          <a:xfrm>
            <a:off x="1499685" y="4313985"/>
            <a:ext cx="306068" cy="389992"/>
            <a:chOff x="1959600" y="4980625"/>
            <a:chExt cx="364150" cy="464000"/>
          </a:xfrm>
        </p:grpSpPr>
        <p:sp>
          <p:nvSpPr>
            <p:cNvPr id="980" name="Google Shape;980;p50"/>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0"/>
          <p:cNvGrpSpPr/>
          <p:nvPr/>
        </p:nvGrpSpPr>
        <p:grpSpPr>
          <a:xfrm>
            <a:off x="2042165" y="4328840"/>
            <a:ext cx="351077" cy="360806"/>
            <a:chOff x="2605025" y="4998300"/>
            <a:chExt cx="417700" cy="429275"/>
          </a:xfrm>
        </p:grpSpPr>
        <p:sp>
          <p:nvSpPr>
            <p:cNvPr id="988" name="Google Shape;988;p50"/>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0"/>
          <p:cNvGrpSpPr/>
          <p:nvPr/>
        </p:nvGrpSpPr>
        <p:grpSpPr>
          <a:xfrm>
            <a:off x="2572857" y="4331908"/>
            <a:ext cx="419662" cy="349543"/>
            <a:chOff x="3236425" y="5001950"/>
            <a:chExt cx="499300" cy="415875"/>
          </a:xfrm>
        </p:grpSpPr>
        <p:sp>
          <p:nvSpPr>
            <p:cNvPr id="992" name="Google Shape;992;p50"/>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50"/>
          <p:cNvGrpSpPr/>
          <p:nvPr/>
        </p:nvGrpSpPr>
        <p:grpSpPr>
          <a:xfrm>
            <a:off x="3187977" y="4313985"/>
            <a:ext cx="319369" cy="380263"/>
            <a:chOff x="3968275" y="4980625"/>
            <a:chExt cx="379975" cy="452425"/>
          </a:xfrm>
        </p:grpSpPr>
        <p:sp>
          <p:nvSpPr>
            <p:cNvPr id="999" name="Google Shape;999;p50"/>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50"/>
          <p:cNvGrpSpPr/>
          <p:nvPr/>
        </p:nvGrpSpPr>
        <p:grpSpPr>
          <a:xfrm>
            <a:off x="4843510" y="4398938"/>
            <a:ext cx="404323" cy="220085"/>
            <a:chOff x="5937975" y="5081700"/>
            <a:chExt cx="481050" cy="261850"/>
          </a:xfrm>
        </p:grpSpPr>
        <p:sp>
          <p:nvSpPr>
            <p:cNvPr id="1003" name="Google Shape;1003;p50"/>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0"/>
          <p:cNvGrpSpPr/>
          <p:nvPr/>
        </p:nvGrpSpPr>
        <p:grpSpPr>
          <a:xfrm>
            <a:off x="5461718" y="4356472"/>
            <a:ext cx="290183" cy="333678"/>
            <a:chOff x="6673500" y="5031175"/>
            <a:chExt cx="345250" cy="397000"/>
          </a:xfrm>
        </p:grpSpPr>
        <p:sp>
          <p:nvSpPr>
            <p:cNvPr id="1007" name="Google Shape;1007;p50"/>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3153705" y="381117"/>
            <a:ext cx="387933" cy="345971"/>
            <a:chOff x="3927500" y="301425"/>
            <a:chExt cx="461550" cy="411625"/>
          </a:xfrm>
        </p:grpSpPr>
        <p:sp>
          <p:nvSpPr>
            <p:cNvPr id="1013" name="Google Shape;1013;p50"/>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0"/>
          <p:cNvGrpSpPr/>
          <p:nvPr/>
        </p:nvGrpSpPr>
        <p:grpSpPr>
          <a:xfrm>
            <a:off x="5441252" y="387778"/>
            <a:ext cx="332670" cy="332670"/>
            <a:chOff x="6649150" y="309350"/>
            <a:chExt cx="395800" cy="395800"/>
          </a:xfrm>
        </p:grpSpPr>
        <p:sp>
          <p:nvSpPr>
            <p:cNvPr id="1041" name="Google Shape;1041;p50"/>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50"/>
          <p:cNvGrpSpPr/>
          <p:nvPr/>
        </p:nvGrpSpPr>
        <p:grpSpPr>
          <a:xfrm>
            <a:off x="4873705" y="395448"/>
            <a:ext cx="337797" cy="319873"/>
            <a:chOff x="5973900" y="318475"/>
            <a:chExt cx="401900" cy="380575"/>
          </a:xfrm>
        </p:grpSpPr>
        <p:sp>
          <p:nvSpPr>
            <p:cNvPr id="1065" name="Google Shape;1065;p50"/>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0"/>
          <p:cNvGrpSpPr/>
          <p:nvPr/>
        </p:nvGrpSpPr>
        <p:grpSpPr>
          <a:xfrm>
            <a:off x="918858" y="908741"/>
            <a:ext cx="342882" cy="418128"/>
            <a:chOff x="1268550" y="929175"/>
            <a:chExt cx="407950" cy="497475"/>
          </a:xfrm>
        </p:grpSpPr>
        <p:sp>
          <p:nvSpPr>
            <p:cNvPr id="1080" name="Google Shape;1080;p50"/>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0"/>
          <p:cNvGrpSpPr/>
          <p:nvPr/>
        </p:nvGrpSpPr>
        <p:grpSpPr>
          <a:xfrm>
            <a:off x="5404922" y="924605"/>
            <a:ext cx="405331" cy="388962"/>
            <a:chOff x="6605925" y="948050"/>
            <a:chExt cx="482250" cy="462775"/>
          </a:xfrm>
        </p:grpSpPr>
        <p:sp>
          <p:nvSpPr>
            <p:cNvPr id="1084" name="Google Shape;1084;p50"/>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0"/>
          <p:cNvGrpSpPr/>
          <p:nvPr/>
        </p:nvGrpSpPr>
        <p:grpSpPr>
          <a:xfrm>
            <a:off x="5499604" y="2076574"/>
            <a:ext cx="215966" cy="342399"/>
            <a:chOff x="6718575" y="2318625"/>
            <a:chExt cx="256950" cy="407375"/>
          </a:xfrm>
        </p:grpSpPr>
        <p:sp>
          <p:nvSpPr>
            <p:cNvPr id="1091" name="Google Shape;1091;p5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0"/>
          <p:cNvGrpSpPr/>
          <p:nvPr/>
        </p:nvGrpSpPr>
        <p:grpSpPr>
          <a:xfrm>
            <a:off x="2600993" y="2703482"/>
            <a:ext cx="363369" cy="221115"/>
            <a:chOff x="3269900" y="3064500"/>
            <a:chExt cx="432325" cy="263075"/>
          </a:xfrm>
        </p:grpSpPr>
        <p:sp>
          <p:nvSpPr>
            <p:cNvPr id="1100" name="Google Shape;1100;p50"/>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0"/>
          <p:cNvGrpSpPr/>
          <p:nvPr/>
        </p:nvGrpSpPr>
        <p:grpSpPr>
          <a:xfrm>
            <a:off x="5475019" y="2635926"/>
            <a:ext cx="265115" cy="372594"/>
            <a:chOff x="6689325" y="2984125"/>
            <a:chExt cx="315425" cy="443300"/>
          </a:xfrm>
        </p:grpSpPr>
        <p:sp>
          <p:nvSpPr>
            <p:cNvPr id="1104" name="Google Shape;1104;p50"/>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50"/>
          <p:cNvGrpSpPr/>
          <p:nvPr/>
        </p:nvGrpSpPr>
        <p:grpSpPr>
          <a:xfrm>
            <a:off x="1523745" y="3730594"/>
            <a:ext cx="256416" cy="414535"/>
            <a:chOff x="1988225" y="4286525"/>
            <a:chExt cx="305075" cy="493200"/>
          </a:xfrm>
        </p:grpSpPr>
        <p:sp>
          <p:nvSpPr>
            <p:cNvPr id="1110" name="Google Shape;1110;p50"/>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0"/>
          <p:cNvGrpSpPr/>
          <p:nvPr/>
        </p:nvGrpSpPr>
        <p:grpSpPr>
          <a:xfrm>
            <a:off x="2067737" y="3759759"/>
            <a:ext cx="309640" cy="392030"/>
            <a:chOff x="2635450" y="4321225"/>
            <a:chExt cx="368400" cy="466425"/>
          </a:xfrm>
        </p:grpSpPr>
        <p:sp>
          <p:nvSpPr>
            <p:cNvPr id="1118" name="Google Shape;1118;p50"/>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0"/>
          <p:cNvGrpSpPr/>
          <p:nvPr/>
        </p:nvGrpSpPr>
        <p:grpSpPr>
          <a:xfrm>
            <a:off x="5436146" y="3750030"/>
            <a:ext cx="342882" cy="383835"/>
            <a:chOff x="6643075" y="4309650"/>
            <a:chExt cx="407950" cy="456675"/>
          </a:xfrm>
        </p:grpSpPr>
        <p:sp>
          <p:nvSpPr>
            <p:cNvPr id="1125" name="Google Shape;1125;p50"/>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0"/>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0"/>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0"/>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0"/>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0"/>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0"/>
          <p:cNvGrpSpPr/>
          <p:nvPr/>
        </p:nvGrpSpPr>
        <p:grpSpPr>
          <a:xfrm>
            <a:off x="4251419" y="4291984"/>
            <a:ext cx="452420" cy="433992"/>
            <a:chOff x="5233525" y="4954450"/>
            <a:chExt cx="538275" cy="516350"/>
          </a:xfrm>
        </p:grpSpPr>
        <p:sp>
          <p:nvSpPr>
            <p:cNvPr id="1135" name="Google Shape;1135;p5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0"/>
          <p:cNvGrpSpPr/>
          <p:nvPr/>
        </p:nvGrpSpPr>
        <p:grpSpPr>
          <a:xfrm>
            <a:off x="3682338" y="4299654"/>
            <a:ext cx="460615" cy="418653"/>
            <a:chOff x="4556450" y="4963575"/>
            <a:chExt cx="548025" cy="498100"/>
          </a:xfrm>
        </p:grpSpPr>
        <p:sp>
          <p:nvSpPr>
            <p:cNvPr id="1147" name="Google Shape;1147;p50"/>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50"/>
          <p:cNvGrpSpPr/>
          <p:nvPr/>
        </p:nvGrpSpPr>
        <p:grpSpPr>
          <a:xfrm>
            <a:off x="299620" y="4390239"/>
            <a:ext cx="445255" cy="246182"/>
            <a:chOff x="531800" y="5071350"/>
            <a:chExt cx="529750" cy="292900"/>
          </a:xfrm>
        </p:grpSpPr>
        <p:sp>
          <p:nvSpPr>
            <p:cNvPr id="1153" name="Google Shape;1153;p50"/>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243894" y="1803400"/>
            <a:ext cx="433992" cy="422729"/>
            <a:chOff x="5916675" y="927975"/>
            <a:chExt cx="516350" cy="502950"/>
          </a:xfrm>
        </p:grpSpPr>
        <p:sp>
          <p:nvSpPr>
            <p:cNvPr id="1161" name="Google Shape;1161;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0"/>
          <p:cNvGrpSpPr/>
          <p:nvPr/>
        </p:nvGrpSpPr>
        <p:grpSpPr>
          <a:xfrm>
            <a:off x="6359914" y="2509302"/>
            <a:ext cx="1079481" cy="1051467"/>
            <a:chOff x="5916675" y="927975"/>
            <a:chExt cx="516350" cy="502950"/>
          </a:xfrm>
        </p:grpSpPr>
        <p:sp>
          <p:nvSpPr>
            <p:cNvPr id="1164" name="Google Shape;1164;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0"/>
          <p:cNvGrpSpPr/>
          <p:nvPr/>
        </p:nvGrpSpPr>
        <p:grpSpPr>
          <a:xfrm>
            <a:off x="6360057" y="1803400"/>
            <a:ext cx="433992" cy="422729"/>
            <a:chOff x="5916675" y="927975"/>
            <a:chExt cx="516350" cy="502950"/>
          </a:xfrm>
        </p:grpSpPr>
        <p:sp>
          <p:nvSpPr>
            <p:cNvPr id="1167" name="Google Shape;1167;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50"/>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grpSp>
        <p:nvGrpSpPr>
          <p:cNvPr id="2" name="Google Shape;889;p50">
            <a:extLst>
              <a:ext uri="{FF2B5EF4-FFF2-40B4-BE49-F238E27FC236}">
                <a16:creationId xmlns:a16="http://schemas.microsoft.com/office/drawing/2014/main" id="{390C0E80-EC84-7532-EEDC-34668EAEAAE7}"/>
              </a:ext>
            </a:extLst>
          </p:cNvPr>
          <p:cNvGrpSpPr/>
          <p:nvPr/>
        </p:nvGrpSpPr>
        <p:grpSpPr>
          <a:xfrm>
            <a:off x="3173395" y="2636935"/>
            <a:ext cx="342882" cy="350068"/>
            <a:chOff x="3951850" y="2985350"/>
            <a:chExt cx="407950" cy="416500"/>
          </a:xfrm>
        </p:grpSpPr>
        <p:sp>
          <p:nvSpPr>
            <p:cNvPr id="3" name="Google Shape;890;p50">
              <a:extLst>
                <a:ext uri="{FF2B5EF4-FFF2-40B4-BE49-F238E27FC236}">
                  <a16:creationId xmlns:a16="http://schemas.microsoft.com/office/drawing/2014/main" id="{9369F971-5F6C-DE7D-F758-839423CA2905}"/>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1;p50">
              <a:extLst>
                <a:ext uri="{FF2B5EF4-FFF2-40B4-BE49-F238E27FC236}">
                  <a16:creationId xmlns:a16="http://schemas.microsoft.com/office/drawing/2014/main" id="{23FE65BD-F13F-E6BF-C77F-E818AA17281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92;p50">
              <a:extLst>
                <a:ext uri="{FF2B5EF4-FFF2-40B4-BE49-F238E27FC236}">
                  <a16:creationId xmlns:a16="http://schemas.microsoft.com/office/drawing/2014/main" id="{3E594D21-B014-3B09-E5BA-0FA81C5AA2B0}"/>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3;p50">
              <a:extLst>
                <a:ext uri="{FF2B5EF4-FFF2-40B4-BE49-F238E27FC236}">
                  <a16:creationId xmlns:a16="http://schemas.microsoft.com/office/drawing/2014/main" id="{B5205B73-9A7D-8564-73C6-9359D4E04F11}"/>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7" name="Google Shape;1177;p51"/>
          <p:cNvGrpSpPr/>
          <p:nvPr/>
        </p:nvGrpSpPr>
        <p:grpSpPr>
          <a:xfrm>
            <a:off x="2198213" y="1550127"/>
            <a:ext cx="445718" cy="445753"/>
            <a:chOff x="3706812" y="1035050"/>
            <a:chExt cx="4792662" cy="4787899"/>
          </a:xfrm>
        </p:grpSpPr>
        <p:sp>
          <p:nvSpPr>
            <p:cNvPr id="1178" name="Google Shape;1178;p51"/>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1"/>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1"/>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51"/>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51"/>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51"/>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51"/>
          <p:cNvGrpSpPr/>
          <p:nvPr/>
        </p:nvGrpSpPr>
        <p:grpSpPr>
          <a:xfrm>
            <a:off x="918718" y="1550157"/>
            <a:ext cx="443331" cy="445437"/>
            <a:chOff x="1400175" y="1220787"/>
            <a:chExt cx="4473575" cy="4476750"/>
          </a:xfrm>
        </p:grpSpPr>
        <p:sp>
          <p:nvSpPr>
            <p:cNvPr id="1185" name="Google Shape;1185;p51"/>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51"/>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51"/>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1"/>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51"/>
          <p:cNvGrpSpPr/>
          <p:nvPr/>
        </p:nvGrpSpPr>
        <p:grpSpPr>
          <a:xfrm>
            <a:off x="277371" y="1550171"/>
            <a:ext cx="446045" cy="445465"/>
            <a:chOff x="1649412" y="927100"/>
            <a:chExt cx="5011737" cy="5016500"/>
          </a:xfrm>
        </p:grpSpPr>
        <p:sp>
          <p:nvSpPr>
            <p:cNvPr id="1190" name="Google Shape;1190;p5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5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51"/>
          <p:cNvGrpSpPr/>
          <p:nvPr/>
        </p:nvGrpSpPr>
        <p:grpSpPr>
          <a:xfrm>
            <a:off x="1557722" y="1550424"/>
            <a:ext cx="444870" cy="445286"/>
            <a:chOff x="1301750" y="920750"/>
            <a:chExt cx="5095875" cy="5100637"/>
          </a:xfrm>
        </p:grpSpPr>
        <p:sp>
          <p:nvSpPr>
            <p:cNvPr id="1194" name="Google Shape;1194;p51"/>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51"/>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51"/>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1"/>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51"/>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9" name="Google Shape;1199;p51"/>
          <p:cNvGrpSpPr/>
          <p:nvPr/>
        </p:nvGrpSpPr>
        <p:grpSpPr>
          <a:xfrm>
            <a:off x="3480895" y="1550333"/>
            <a:ext cx="445621" cy="445591"/>
            <a:chOff x="5732756" y="2682276"/>
            <a:chExt cx="719905" cy="719856"/>
          </a:xfrm>
        </p:grpSpPr>
        <p:sp>
          <p:nvSpPr>
            <p:cNvPr id="1200" name="Google Shape;1200;p51"/>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1"/>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51"/>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3" name="Google Shape;1203;p51"/>
          <p:cNvGrpSpPr/>
          <p:nvPr/>
        </p:nvGrpSpPr>
        <p:grpSpPr>
          <a:xfrm>
            <a:off x="4122212" y="1550327"/>
            <a:ext cx="445627" cy="445604"/>
            <a:chOff x="6768809" y="2682265"/>
            <a:chExt cx="719915" cy="719877"/>
          </a:xfrm>
        </p:grpSpPr>
        <p:sp>
          <p:nvSpPr>
            <p:cNvPr id="1204" name="Google Shape;1204;p51"/>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51"/>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1"/>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1"/>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8" name="Google Shape;1208;p51"/>
          <p:cNvGrpSpPr/>
          <p:nvPr/>
        </p:nvGrpSpPr>
        <p:grpSpPr>
          <a:xfrm>
            <a:off x="4763534" y="1550356"/>
            <a:ext cx="445753" cy="445545"/>
            <a:chOff x="7804870" y="2682313"/>
            <a:chExt cx="720118" cy="719782"/>
          </a:xfrm>
        </p:grpSpPr>
        <p:sp>
          <p:nvSpPr>
            <p:cNvPr id="1209" name="Google Shape;1209;p51"/>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1"/>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51"/>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51"/>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1"/>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51"/>
          <p:cNvGrpSpPr/>
          <p:nvPr/>
        </p:nvGrpSpPr>
        <p:grpSpPr>
          <a:xfrm>
            <a:off x="5404982" y="1550125"/>
            <a:ext cx="446293" cy="446006"/>
            <a:chOff x="8841135" y="2681940"/>
            <a:chExt cx="720990" cy="720527"/>
          </a:xfrm>
        </p:grpSpPr>
        <p:sp>
          <p:nvSpPr>
            <p:cNvPr id="1215" name="Google Shape;1215;p51"/>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51"/>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51"/>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51"/>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51"/>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51"/>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1" name="Google Shape;1221;p51"/>
          <p:cNvGrpSpPr/>
          <p:nvPr/>
        </p:nvGrpSpPr>
        <p:grpSpPr>
          <a:xfrm>
            <a:off x="2838980" y="1550057"/>
            <a:ext cx="445260" cy="445260"/>
            <a:chOff x="4103687" y="1439862"/>
            <a:chExt cx="3986212" cy="3986211"/>
          </a:xfrm>
        </p:grpSpPr>
        <p:sp>
          <p:nvSpPr>
            <p:cNvPr id="1222" name="Google Shape;1222;p51"/>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51"/>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4" name="Google Shape;1224;p51"/>
          <p:cNvGrpSpPr/>
          <p:nvPr/>
        </p:nvGrpSpPr>
        <p:grpSpPr>
          <a:xfrm>
            <a:off x="6046970" y="1550361"/>
            <a:ext cx="445803" cy="445535"/>
            <a:chOff x="9878272" y="2682320"/>
            <a:chExt cx="720199" cy="719767"/>
          </a:xfrm>
        </p:grpSpPr>
        <p:sp>
          <p:nvSpPr>
            <p:cNvPr id="1225" name="Google Shape;1225;p51"/>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51"/>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51"/>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8" name="Google Shape;1228;p51"/>
          <p:cNvGrpSpPr/>
          <p:nvPr/>
        </p:nvGrpSpPr>
        <p:grpSpPr>
          <a:xfrm>
            <a:off x="6688468" y="1550278"/>
            <a:ext cx="445700" cy="445701"/>
            <a:chOff x="10914618" y="2682187"/>
            <a:chExt cx="720033" cy="720033"/>
          </a:xfrm>
        </p:grpSpPr>
        <p:sp>
          <p:nvSpPr>
            <p:cNvPr id="1229" name="Google Shape;1229;p51"/>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1"/>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1"/>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1"/>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1"/>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1"/>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51"/>
          <p:cNvGrpSpPr/>
          <p:nvPr/>
        </p:nvGrpSpPr>
        <p:grpSpPr>
          <a:xfrm>
            <a:off x="911989" y="843057"/>
            <a:ext cx="361521" cy="445816"/>
            <a:chOff x="1582665" y="1011072"/>
            <a:chExt cx="584040" cy="720220"/>
          </a:xfrm>
        </p:grpSpPr>
        <p:sp>
          <p:nvSpPr>
            <p:cNvPr id="1236" name="Google Shape;1236;p51"/>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1"/>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51"/>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51"/>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51"/>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1" name="Google Shape;1241;p51"/>
          <p:cNvGrpSpPr/>
          <p:nvPr/>
        </p:nvGrpSpPr>
        <p:grpSpPr>
          <a:xfrm>
            <a:off x="1513373" y="843078"/>
            <a:ext cx="379481" cy="445796"/>
            <a:chOff x="2554206" y="1011105"/>
            <a:chExt cx="613055" cy="720187"/>
          </a:xfrm>
        </p:grpSpPr>
        <p:sp>
          <p:nvSpPr>
            <p:cNvPr id="1242" name="Google Shape;1242;p51"/>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51"/>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1"/>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51"/>
          <p:cNvGrpSpPr/>
          <p:nvPr/>
        </p:nvGrpSpPr>
        <p:grpSpPr>
          <a:xfrm>
            <a:off x="6061548" y="797418"/>
            <a:ext cx="460705" cy="491455"/>
            <a:chOff x="9901824" y="937343"/>
            <a:chExt cx="744273" cy="793950"/>
          </a:xfrm>
        </p:grpSpPr>
        <p:grpSp>
          <p:nvGrpSpPr>
            <p:cNvPr id="1246" name="Google Shape;1246;p51"/>
            <p:cNvGrpSpPr/>
            <p:nvPr/>
          </p:nvGrpSpPr>
          <p:grpSpPr>
            <a:xfrm>
              <a:off x="9901824" y="937343"/>
              <a:ext cx="744273" cy="793950"/>
              <a:chOff x="9901824" y="937343"/>
              <a:chExt cx="744273" cy="793950"/>
            </a:xfrm>
          </p:grpSpPr>
          <p:sp>
            <p:nvSpPr>
              <p:cNvPr id="1247" name="Google Shape;1247;p51"/>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1"/>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1"/>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1"/>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51"/>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51"/>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51"/>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51"/>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51"/>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51"/>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57" name="Google Shape;1257;p51"/>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51"/>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51"/>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1"/>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1"/>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1"/>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3" name="Google Shape;1263;p51"/>
          <p:cNvGrpSpPr/>
          <p:nvPr/>
        </p:nvGrpSpPr>
        <p:grpSpPr>
          <a:xfrm>
            <a:off x="2132717" y="843244"/>
            <a:ext cx="369868" cy="445629"/>
            <a:chOff x="3554761" y="1011374"/>
            <a:chExt cx="597525" cy="719918"/>
          </a:xfrm>
        </p:grpSpPr>
        <p:sp>
          <p:nvSpPr>
            <p:cNvPr id="1264" name="Google Shape;1264;p51"/>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1"/>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1"/>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51"/>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8" name="Google Shape;1268;p51"/>
          <p:cNvGrpSpPr/>
          <p:nvPr/>
        </p:nvGrpSpPr>
        <p:grpSpPr>
          <a:xfrm>
            <a:off x="2742447" y="843032"/>
            <a:ext cx="370755" cy="445841"/>
            <a:chOff x="4539787" y="1011032"/>
            <a:chExt cx="598958" cy="720261"/>
          </a:xfrm>
        </p:grpSpPr>
        <p:sp>
          <p:nvSpPr>
            <p:cNvPr id="1269" name="Google Shape;1269;p51"/>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51"/>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1"/>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1"/>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1"/>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4" name="Google Shape;1274;p51"/>
          <p:cNvGrpSpPr/>
          <p:nvPr/>
        </p:nvGrpSpPr>
        <p:grpSpPr>
          <a:xfrm>
            <a:off x="3353065" y="843140"/>
            <a:ext cx="366917" cy="445733"/>
            <a:chOff x="5526246" y="1011207"/>
            <a:chExt cx="592758" cy="720086"/>
          </a:xfrm>
        </p:grpSpPr>
        <p:sp>
          <p:nvSpPr>
            <p:cNvPr id="1275" name="Google Shape;1275;p51"/>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1"/>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51"/>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51"/>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51"/>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51"/>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51"/>
          <p:cNvGrpSpPr/>
          <p:nvPr/>
        </p:nvGrpSpPr>
        <p:grpSpPr>
          <a:xfrm>
            <a:off x="307833" y="843134"/>
            <a:ext cx="364294" cy="445740"/>
            <a:chOff x="606645" y="1011196"/>
            <a:chExt cx="588520" cy="720096"/>
          </a:xfrm>
        </p:grpSpPr>
        <p:sp>
          <p:nvSpPr>
            <p:cNvPr id="1282" name="Google Shape;1282;p51"/>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51"/>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51"/>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1"/>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6" name="Google Shape;1286;p51"/>
          <p:cNvGrpSpPr/>
          <p:nvPr/>
        </p:nvGrpSpPr>
        <p:grpSpPr>
          <a:xfrm>
            <a:off x="6762116" y="843111"/>
            <a:ext cx="298405" cy="445762"/>
            <a:chOff x="11033597" y="1011159"/>
            <a:chExt cx="482075" cy="720133"/>
          </a:xfrm>
        </p:grpSpPr>
        <p:sp>
          <p:nvSpPr>
            <p:cNvPr id="1287" name="Google Shape;1287;p51"/>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8" name="Google Shape;1288;p51"/>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9" name="Google Shape;1289;p51"/>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51"/>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1" name="Google Shape;1291;p51"/>
          <p:cNvGrpSpPr/>
          <p:nvPr/>
        </p:nvGrpSpPr>
        <p:grpSpPr>
          <a:xfrm>
            <a:off x="5360981" y="797418"/>
            <a:ext cx="460705" cy="491455"/>
            <a:chOff x="8770051" y="937343"/>
            <a:chExt cx="744273" cy="793950"/>
          </a:xfrm>
        </p:grpSpPr>
        <p:sp>
          <p:nvSpPr>
            <p:cNvPr id="1292" name="Google Shape;1292;p51"/>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51"/>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51"/>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5" name="Google Shape;1295;p51"/>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51"/>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97" name="Google Shape;1297;p51"/>
            <p:cNvGrpSpPr/>
            <p:nvPr/>
          </p:nvGrpSpPr>
          <p:grpSpPr>
            <a:xfrm>
              <a:off x="8770051" y="937343"/>
              <a:ext cx="744273" cy="793950"/>
              <a:chOff x="6565437" y="1588001"/>
              <a:chExt cx="744273" cy="793950"/>
            </a:xfrm>
          </p:grpSpPr>
          <p:sp>
            <p:nvSpPr>
              <p:cNvPr id="1298" name="Google Shape;1298;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08" name="Google Shape;1308;p51"/>
          <p:cNvGrpSpPr/>
          <p:nvPr/>
        </p:nvGrpSpPr>
        <p:grpSpPr>
          <a:xfrm>
            <a:off x="3959845" y="797418"/>
            <a:ext cx="460705" cy="491455"/>
            <a:chOff x="6506504" y="937343"/>
            <a:chExt cx="744273" cy="793950"/>
          </a:xfrm>
        </p:grpSpPr>
        <p:sp>
          <p:nvSpPr>
            <p:cNvPr id="1309" name="Google Shape;1309;p51"/>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51"/>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51"/>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2" name="Google Shape;1312;p51"/>
            <p:cNvGrpSpPr/>
            <p:nvPr/>
          </p:nvGrpSpPr>
          <p:grpSpPr>
            <a:xfrm>
              <a:off x="6506504" y="937343"/>
              <a:ext cx="744273" cy="793950"/>
              <a:chOff x="6565437" y="1588001"/>
              <a:chExt cx="744273" cy="793950"/>
            </a:xfrm>
          </p:grpSpPr>
          <p:sp>
            <p:nvSpPr>
              <p:cNvPr id="1313" name="Google Shape;1313;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3" name="Google Shape;1323;p51"/>
          <p:cNvGrpSpPr/>
          <p:nvPr/>
        </p:nvGrpSpPr>
        <p:grpSpPr>
          <a:xfrm>
            <a:off x="4660413" y="797418"/>
            <a:ext cx="460705" cy="491455"/>
            <a:chOff x="7638277" y="937343"/>
            <a:chExt cx="744273" cy="793950"/>
          </a:xfrm>
        </p:grpSpPr>
        <p:sp>
          <p:nvSpPr>
            <p:cNvPr id="1324" name="Google Shape;1324;p51"/>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5" name="Google Shape;1325;p51"/>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6" name="Google Shape;1326;p51"/>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7" name="Google Shape;1327;p51"/>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28" name="Google Shape;1328;p51"/>
            <p:cNvGrpSpPr/>
            <p:nvPr/>
          </p:nvGrpSpPr>
          <p:grpSpPr>
            <a:xfrm>
              <a:off x="7638277" y="937343"/>
              <a:ext cx="744273" cy="793950"/>
              <a:chOff x="6565437" y="1588001"/>
              <a:chExt cx="744273" cy="793950"/>
            </a:xfrm>
          </p:grpSpPr>
          <p:sp>
            <p:nvSpPr>
              <p:cNvPr id="1329" name="Google Shape;1329;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39" name="Google Shape;1339;p51"/>
          <p:cNvGrpSpPr/>
          <p:nvPr/>
        </p:nvGrpSpPr>
        <p:grpSpPr>
          <a:xfrm>
            <a:off x="2200523" y="2986973"/>
            <a:ext cx="445779" cy="400764"/>
            <a:chOff x="3778727" y="4460423"/>
            <a:chExt cx="720160" cy="647438"/>
          </a:xfrm>
        </p:grpSpPr>
        <p:sp>
          <p:nvSpPr>
            <p:cNvPr id="1340" name="Google Shape;1340;p51"/>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51"/>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51"/>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1"/>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1"/>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1"/>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51"/>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7" name="Google Shape;1347;p51"/>
          <p:cNvGrpSpPr/>
          <p:nvPr/>
        </p:nvGrpSpPr>
        <p:grpSpPr>
          <a:xfrm>
            <a:off x="277408" y="2972048"/>
            <a:ext cx="445680" cy="430613"/>
            <a:chOff x="557494" y="4436312"/>
            <a:chExt cx="720000" cy="695660"/>
          </a:xfrm>
        </p:grpSpPr>
        <p:sp>
          <p:nvSpPr>
            <p:cNvPr id="1348" name="Google Shape;1348;p51"/>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1"/>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51"/>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51"/>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51"/>
          <p:cNvGrpSpPr/>
          <p:nvPr/>
        </p:nvGrpSpPr>
        <p:grpSpPr>
          <a:xfrm>
            <a:off x="3482630" y="2964459"/>
            <a:ext cx="445833" cy="445792"/>
            <a:chOff x="5926265" y="4424051"/>
            <a:chExt cx="720246" cy="720181"/>
          </a:xfrm>
        </p:grpSpPr>
        <p:sp>
          <p:nvSpPr>
            <p:cNvPr id="1353" name="Google Shape;1353;p51"/>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51"/>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51"/>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1"/>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7" name="Google Shape;1357;p51"/>
          <p:cNvGrpSpPr/>
          <p:nvPr/>
        </p:nvGrpSpPr>
        <p:grpSpPr>
          <a:xfrm>
            <a:off x="918391" y="2984013"/>
            <a:ext cx="445680" cy="406684"/>
            <a:chOff x="1631150" y="4455641"/>
            <a:chExt cx="720000" cy="657002"/>
          </a:xfrm>
        </p:grpSpPr>
        <p:sp>
          <p:nvSpPr>
            <p:cNvPr id="1358" name="Google Shape;1358;p51"/>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51"/>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51"/>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1"/>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1"/>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3" name="Google Shape;1363;p51"/>
          <p:cNvGrpSpPr/>
          <p:nvPr/>
        </p:nvGrpSpPr>
        <p:grpSpPr>
          <a:xfrm>
            <a:off x="1559420" y="2983429"/>
            <a:ext cx="445680" cy="407853"/>
            <a:chOff x="2704878" y="4454697"/>
            <a:chExt cx="720000" cy="658889"/>
          </a:xfrm>
        </p:grpSpPr>
        <p:sp>
          <p:nvSpPr>
            <p:cNvPr id="1364" name="Google Shape;1364;p51"/>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51"/>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1"/>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1"/>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51"/>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1"/>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0" name="Google Shape;1370;p51"/>
          <p:cNvGrpSpPr/>
          <p:nvPr/>
        </p:nvGrpSpPr>
        <p:grpSpPr>
          <a:xfrm>
            <a:off x="2841691" y="2985387"/>
            <a:ext cx="445549" cy="403935"/>
            <a:chOff x="4852681" y="4457861"/>
            <a:chExt cx="719788" cy="652561"/>
          </a:xfrm>
        </p:grpSpPr>
        <p:sp>
          <p:nvSpPr>
            <p:cNvPr id="1371" name="Google Shape;1371;p51"/>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51"/>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51"/>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51"/>
          <p:cNvGrpSpPr/>
          <p:nvPr/>
        </p:nvGrpSpPr>
        <p:grpSpPr>
          <a:xfrm>
            <a:off x="4123852" y="2975824"/>
            <a:ext cx="445818" cy="423063"/>
            <a:chOff x="7000306" y="4442411"/>
            <a:chExt cx="720224" cy="683463"/>
          </a:xfrm>
        </p:grpSpPr>
        <p:sp>
          <p:nvSpPr>
            <p:cNvPr id="1375" name="Google Shape;1375;p51"/>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51"/>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7" name="Google Shape;1377;p51"/>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8" name="Google Shape;1378;p51"/>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51"/>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0" name="Google Shape;1380;p51"/>
          <p:cNvGrpSpPr/>
          <p:nvPr/>
        </p:nvGrpSpPr>
        <p:grpSpPr>
          <a:xfrm>
            <a:off x="4765060" y="2973621"/>
            <a:ext cx="445779" cy="427468"/>
            <a:chOff x="8074325" y="4438852"/>
            <a:chExt cx="720160" cy="690579"/>
          </a:xfrm>
        </p:grpSpPr>
        <p:sp>
          <p:nvSpPr>
            <p:cNvPr id="1381" name="Google Shape;1381;p51"/>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2" name="Google Shape;1382;p51"/>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51"/>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51"/>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5" name="Google Shape;1385;p51"/>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6" name="Google Shape;1386;p51"/>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7" name="Google Shape;1387;p51"/>
          <p:cNvGrpSpPr/>
          <p:nvPr/>
        </p:nvGrpSpPr>
        <p:grpSpPr>
          <a:xfrm>
            <a:off x="6047405" y="2987570"/>
            <a:ext cx="445629" cy="399565"/>
            <a:chOff x="9878975" y="4425243"/>
            <a:chExt cx="719918" cy="645502"/>
          </a:xfrm>
        </p:grpSpPr>
        <p:sp>
          <p:nvSpPr>
            <p:cNvPr id="1388" name="Google Shape;1388;p51"/>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1"/>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1"/>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1" name="Google Shape;1391;p51"/>
          <p:cNvGrpSpPr/>
          <p:nvPr/>
        </p:nvGrpSpPr>
        <p:grpSpPr>
          <a:xfrm>
            <a:off x="6688422" y="2976371"/>
            <a:ext cx="445785" cy="421964"/>
            <a:chOff x="10914544" y="4407150"/>
            <a:chExt cx="720170" cy="681687"/>
          </a:xfrm>
        </p:grpSpPr>
        <p:sp>
          <p:nvSpPr>
            <p:cNvPr id="1392" name="Google Shape;1392;p51"/>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51"/>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51"/>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1"/>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51"/>
          <p:cNvGrpSpPr/>
          <p:nvPr/>
        </p:nvGrpSpPr>
        <p:grpSpPr>
          <a:xfrm>
            <a:off x="5406212" y="2984485"/>
            <a:ext cx="445805" cy="405735"/>
            <a:chOff x="8843122" y="4420259"/>
            <a:chExt cx="720202" cy="655469"/>
          </a:xfrm>
        </p:grpSpPr>
        <p:sp>
          <p:nvSpPr>
            <p:cNvPr id="1397" name="Google Shape;1397;p51"/>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51"/>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51"/>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1"/>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1"/>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1"/>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51"/>
          <p:cNvGrpSpPr/>
          <p:nvPr/>
        </p:nvGrpSpPr>
        <p:grpSpPr>
          <a:xfrm>
            <a:off x="2209082" y="2283047"/>
            <a:ext cx="445812" cy="394518"/>
            <a:chOff x="1510757" y="3225422"/>
            <a:chExt cx="720214" cy="637347"/>
          </a:xfrm>
        </p:grpSpPr>
        <p:sp>
          <p:nvSpPr>
            <p:cNvPr id="1404" name="Google Shape;1404;p51"/>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51"/>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1"/>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51"/>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51"/>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51"/>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51"/>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51"/>
          <p:cNvGrpSpPr/>
          <p:nvPr/>
        </p:nvGrpSpPr>
        <p:grpSpPr>
          <a:xfrm>
            <a:off x="2900473" y="2300567"/>
            <a:ext cx="445767" cy="359478"/>
            <a:chOff x="2595501" y="3253725"/>
            <a:chExt cx="720141" cy="580739"/>
          </a:xfrm>
        </p:grpSpPr>
        <p:sp>
          <p:nvSpPr>
            <p:cNvPr id="1412" name="Google Shape;1412;p51"/>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51"/>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51"/>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51"/>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6" name="Google Shape;1416;p51"/>
          <p:cNvGrpSpPr/>
          <p:nvPr/>
        </p:nvGrpSpPr>
        <p:grpSpPr>
          <a:xfrm>
            <a:off x="4283144" y="2257535"/>
            <a:ext cx="443879" cy="445541"/>
            <a:chOff x="4764809" y="3184208"/>
            <a:chExt cx="717090" cy="719775"/>
          </a:xfrm>
        </p:grpSpPr>
        <p:sp>
          <p:nvSpPr>
            <p:cNvPr id="1417" name="Google Shape;1417;p51"/>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51"/>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1"/>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0" name="Google Shape;1420;p51"/>
          <p:cNvGrpSpPr/>
          <p:nvPr/>
        </p:nvGrpSpPr>
        <p:grpSpPr>
          <a:xfrm>
            <a:off x="3591820" y="2286500"/>
            <a:ext cx="445746" cy="387612"/>
            <a:chOff x="3680173" y="3231000"/>
            <a:chExt cx="720106" cy="626190"/>
          </a:xfrm>
        </p:grpSpPr>
        <p:sp>
          <p:nvSpPr>
            <p:cNvPr id="1421" name="Google Shape;1421;p51"/>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1"/>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51"/>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51"/>
          <p:cNvGrpSpPr/>
          <p:nvPr/>
        </p:nvGrpSpPr>
        <p:grpSpPr>
          <a:xfrm>
            <a:off x="5663907" y="2257496"/>
            <a:ext cx="443283" cy="445620"/>
            <a:chOff x="6931035" y="3184144"/>
            <a:chExt cx="716128" cy="719903"/>
          </a:xfrm>
        </p:grpSpPr>
        <p:sp>
          <p:nvSpPr>
            <p:cNvPr id="1425" name="Google Shape;1425;p51"/>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1"/>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1"/>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1"/>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9" name="Google Shape;1429;p51"/>
          <p:cNvGrpSpPr/>
          <p:nvPr/>
        </p:nvGrpSpPr>
        <p:grpSpPr>
          <a:xfrm>
            <a:off x="4972601" y="2257448"/>
            <a:ext cx="445727" cy="445714"/>
            <a:chOff x="5846429" y="3184067"/>
            <a:chExt cx="720076" cy="720055"/>
          </a:xfrm>
        </p:grpSpPr>
        <p:sp>
          <p:nvSpPr>
            <p:cNvPr id="1430" name="Google Shape;1430;p51"/>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1"/>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1"/>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1"/>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4" name="Google Shape;1434;p51"/>
          <p:cNvGrpSpPr/>
          <p:nvPr/>
        </p:nvGrpSpPr>
        <p:grpSpPr>
          <a:xfrm>
            <a:off x="1659806" y="2257393"/>
            <a:ext cx="303698" cy="445825"/>
            <a:chOff x="655600" y="3183978"/>
            <a:chExt cx="490627" cy="720234"/>
          </a:xfrm>
        </p:grpSpPr>
        <p:sp>
          <p:nvSpPr>
            <p:cNvPr id="1435" name="Google Shape;1435;p51"/>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51"/>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51"/>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1"/>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1"/>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0" name="Google Shape;1440;p51"/>
          <p:cNvGrpSpPr/>
          <p:nvPr/>
        </p:nvGrpSpPr>
        <p:grpSpPr>
          <a:xfrm>
            <a:off x="6352768" y="2257509"/>
            <a:ext cx="189785" cy="445592"/>
            <a:chOff x="8011692" y="3184166"/>
            <a:chExt cx="306600" cy="719859"/>
          </a:xfrm>
        </p:grpSpPr>
        <p:sp>
          <p:nvSpPr>
            <p:cNvPr id="1441" name="Google Shape;1441;p51"/>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51"/>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3" name="Google Shape;1443;p51"/>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4" name="Google Shape;1444;p51"/>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5" name="Google Shape;1445;p51"/>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6" name="Google Shape;1446;p51"/>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7" name="Google Shape;1447;p51"/>
          <p:cNvGrpSpPr/>
          <p:nvPr/>
        </p:nvGrpSpPr>
        <p:grpSpPr>
          <a:xfrm>
            <a:off x="6787555" y="2257259"/>
            <a:ext cx="246199" cy="445516"/>
            <a:chOff x="4556125" y="630237"/>
            <a:chExt cx="3081338" cy="5568950"/>
          </a:xfrm>
        </p:grpSpPr>
        <p:sp>
          <p:nvSpPr>
            <p:cNvPr id="1448" name="Google Shape;1448;p51"/>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9" name="Google Shape;1449;p51"/>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0" name="Google Shape;1450;p51"/>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1" name="Google Shape;1451;p51"/>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2" name="Google Shape;1452;p51"/>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3" name="Google Shape;1453;p51"/>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4" name="Google Shape;1454;p51"/>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5" name="Google Shape;1455;p51"/>
          <p:cNvGrpSpPr/>
          <p:nvPr/>
        </p:nvGrpSpPr>
        <p:grpSpPr>
          <a:xfrm>
            <a:off x="968578" y="2257459"/>
            <a:ext cx="445768" cy="445697"/>
            <a:chOff x="1674084" y="3214987"/>
            <a:chExt cx="720142" cy="720027"/>
          </a:xfrm>
        </p:grpSpPr>
        <p:sp>
          <p:nvSpPr>
            <p:cNvPr id="1456" name="Google Shape;1456;p51"/>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1"/>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51"/>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51"/>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1"/>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1"/>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51"/>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51"/>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51"/>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51"/>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1"/>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1"/>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8" name="Google Shape;1468;p51"/>
          <p:cNvGrpSpPr/>
          <p:nvPr/>
        </p:nvGrpSpPr>
        <p:grpSpPr>
          <a:xfrm>
            <a:off x="277419" y="2257421"/>
            <a:ext cx="445578" cy="445773"/>
            <a:chOff x="557511" y="3214925"/>
            <a:chExt cx="719836" cy="720150"/>
          </a:xfrm>
        </p:grpSpPr>
        <p:sp>
          <p:nvSpPr>
            <p:cNvPr id="1469" name="Google Shape;1469;p51"/>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51"/>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51"/>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51"/>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3" name="Google Shape;1473;p51"/>
          <p:cNvGrpSpPr/>
          <p:nvPr/>
        </p:nvGrpSpPr>
        <p:grpSpPr>
          <a:xfrm>
            <a:off x="221302" y="3693756"/>
            <a:ext cx="445905" cy="400522"/>
            <a:chOff x="1147762" y="1131887"/>
            <a:chExt cx="5137150" cy="4619626"/>
          </a:xfrm>
        </p:grpSpPr>
        <p:sp>
          <p:nvSpPr>
            <p:cNvPr id="1474" name="Google Shape;1474;p51"/>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1"/>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51"/>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7" name="Google Shape;1477;p51"/>
          <p:cNvGrpSpPr/>
          <p:nvPr/>
        </p:nvGrpSpPr>
        <p:grpSpPr>
          <a:xfrm>
            <a:off x="1018631" y="3687410"/>
            <a:ext cx="445901" cy="413282"/>
            <a:chOff x="1570037" y="1341437"/>
            <a:chExt cx="4943475" cy="4576762"/>
          </a:xfrm>
        </p:grpSpPr>
        <p:sp>
          <p:nvSpPr>
            <p:cNvPr id="1478" name="Google Shape;1478;p51"/>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79" name="Google Shape;1479;p51"/>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0" name="Google Shape;1480;p51"/>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1" name="Google Shape;1481;p51"/>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2" name="Google Shape;1482;p51"/>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3" name="Google Shape;1483;p51"/>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84" name="Google Shape;1484;p51"/>
          <p:cNvGrpSpPr/>
          <p:nvPr/>
        </p:nvGrpSpPr>
        <p:grpSpPr>
          <a:xfrm>
            <a:off x="3503954" y="3671511"/>
            <a:ext cx="441332" cy="445721"/>
            <a:chOff x="5770007" y="5489899"/>
            <a:chExt cx="712976" cy="720067"/>
          </a:xfrm>
        </p:grpSpPr>
        <p:sp>
          <p:nvSpPr>
            <p:cNvPr id="1485" name="Google Shape;1485;p51"/>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51"/>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51"/>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51"/>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1"/>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1"/>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51"/>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51"/>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3" name="Google Shape;1493;p51"/>
          <p:cNvGrpSpPr/>
          <p:nvPr/>
        </p:nvGrpSpPr>
        <p:grpSpPr>
          <a:xfrm>
            <a:off x="4296745" y="3693981"/>
            <a:ext cx="445651" cy="400824"/>
            <a:chOff x="7050768" y="5526199"/>
            <a:chExt cx="719953" cy="647534"/>
          </a:xfrm>
        </p:grpSpPr>
        <p:sp>
          <p:nvSpPr>
            <p:cNvPr id="1494" name="Google Shape;1494;p51"/>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1"/>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51"/>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51"/>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51"/>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51"/>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51"/>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51"/>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51"/>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51"/>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51"/>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51"/>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6" name="Google Shape;1506;p51"/>
          <p:cNvGrpSpPr/>
          <p:nvPr/>
        </p:nvGrpSpPr>
        <p:grpSpPr>
          <a:xfrm>
            <a:off x="5891261" y="3694051"/>
            <a:ext cx="445681" cy="400651"/>
            <a:chOff x="9626723" y="5526313"/>
            <a:chExt cx="720002" cy="647256"/>
          </a:xfrm>
        </p:grpSpPr>
        <p:sp>
          <p:nvSpPr>
            <p:cNvPr id="1507" name="Google Shape;1507;p51"/>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51"/>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51"/>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1"/>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1"/>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1"/>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51"/>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51"/>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51"/>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51"/>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51"/>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51"/>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9" name="Google Shape;1519;p51"/>
          <p:cNvGrpSpPr/>
          <p:nvPr/>
        </p:nvGrpSpPr>
        <p:grpSpPr>
          <a:xfrm>
            <a:off x="6688501" y="3671488"/>
            <a:ext cx="445582" cy="445743"/>
            <a:chOff x="10914672" y="5489861"/>
            <a:chExt cx="719842" cy="720102"/>
          </a:xfrm>
        </p:grpSpPr>
        <p:sp>
          <p:nvSpPr>
            <p:cNvPr id="1520" name="Google Shape;1520;p51"/>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51"/>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51"/>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51"/>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51"/>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51"/>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51"/>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51"/>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51"/>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51"/>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51"/>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51"/>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2" name="Google Shape;1532;p51"/>
          <p:cNvGrpSpPr/>
          <p:nvPr/>
        </p:nvGrpSpPr>
        <p:grpSpPr>
          <a:xfrm>
            <a:off x="5093961" y="3681752"/>
            <a:ext cx="445821" cy="425246"/>
            <a:chOff x="8338678" y="5506443"/>
            <a:chExt cx="720227" cy="686988"/>
          </a:xfrm>
        </p:grpSpPr>
        <p:sp>
          <p:nvSpPr>
            <p:cNvPr id="1533" name="Google Shape;1533;p51"/>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51"/>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51"/>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51"/>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51"/>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51"/>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9" name="Google Shape;1539;p51"/>
          <p:cNvGrpSpPr/>
          <p:nvPr/>
        </p:nvGrpSpPr>
        <p:grpSpPr>
          <a:xfrm>
            <a:off x="1815618" y="3736342"/>
            <a:ext cx="1336824" cy="316035"/>
            <a:chOff x="3042485" y="5594633"/>
            <a:chExt cx="2159652" cy="510557"/>
          </a:xfrm>
        </p:grpSpPr>
        <p:sp>
          <p:nvSpPr>
            <p:cNvPr id="1540" name="Google Shape;1540;p51"/>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51"/>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51"/>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51"/>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51"/>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1"/>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51"/>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51"/>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51"/>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51"/>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51"/>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1"/>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51"/>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51"/>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51"/>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5" name="Google Shape;1555;p51"/>
          <p:cNvGrpSpPr/>
          <p:nvPr/>
        </p:nvGrpSpPr>
        <p:grpSpPr>
          <a:xfrm>
            <a:off x="5927358" y="4378458"/>
            <a:ext cx="373053" cy="445791"/>
            <a:chOff x="8095060" y="5664590"/>
            <a:chExt cx="497404" cy="594389"/>
          </a:xfrm>
        </p:grpSpPr>
        <p:grpSp>
          <p:nvGrpSpPr>
            <p:cNvPr id="1556" name="Google Shape;1556;p51"/>
            <p:cNvGrpSpPr/>
            <p:nvPr/>
          </p:nvGrpSpPr>
          <p:grpSpPr>
            <a:xfrm>
              <a:off x="8095060" y="5969027"/>
              <a:ext cx="497404" cy="289951"/>
              <a:chOff x="8095060" y="5969027"/>
              <a:chExt cx="497404" cy="289951"/>
            </a:xfrm>
          </p:grpSpPr>
          <p:sp>
            <p:nvSpPr>
              <p:cNvPr id="1557" name="Google Shape;1557;p51"/>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51"/>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51"/>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0" name="Google Shape;1560;p51"/>
            <p:cNvGrpSpPr/>
            <p:nvPr/>
          </p:nvGrpSpPr>
          <p:grpSpPr>
            <a:xfrm>
              <a:off x="8095060" y="5867832"/>
              <a:ext cx="497404" cy="289312"/>
              <a:chOff x="8095060" y="5867832"/>
              <a:chExt cx="497404" cy="289312"/>
            </a:xfrm>
          </p:grpSpPr>
          <p:sp>
            <p:nvSpPr>
              <p:cNvPr id="1561" name="Google Shape;1561;p51"/>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51"/>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51"/>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4" name="Google Shape;1564;p51"/>
            <p:cNvGrpSpPr/>
            <p:nvPr/>
          </p:nvGrpSpPr>
          <p:grpSpPr>
            <a:xfrm>
              <a:off x="8095060" y="5765998"/>
              <a:ext cx="497404" cy="289312"/>
              <a:chOff x="8095060" y="5765998"/>
              <a:chExt cx="497404" cy="289312"/>
            </a:xfrm>
          </p:grpSpPr>
          <p:sp>
            <p:nvSpPr>
              <p:cNvPr id="1565" name="Google Shape;1565;p51"/>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51"/>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51"/>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8" name="Google Shape;1568;p51"/>
            <p:cNvGrpSpPr/>
            <p:nvPr/>
          </p:nvGrpSpPr>
          <p:grpSpPr>
            <a:xfrm>
              <a:off x="8095060" y="5664590"/>
              <a:ext cx="497404" cy="290164"/>
              <a:chOff x="8095060" y="5664590"/>
              <a:chExt cx="497404" cy="290164"/>
            </a:xfrm>
          </p:grpSpPr>
          <p:sp>
            <p:nvSpPr>
              <p:cNvPr id="1569" name="Google Shape;1569;p51"/>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51"/>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51"/>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72" name="Google Shape;1572;p51"/>
          <p:cNvGrpSpPr/>
          <p:nvPr/>
        </p:nvGrpSpPr>
        <p:grpSpPr>
          <a:xfrm>
            <a:off x="2010150" y="4378486"/>
            <a:ext cx="557162" cy="445734"/>
            <a:chOff x="4607809" y="5664627"/>
            <a:chExt cx="742883" cy="594312"/>
          </a:xfrm>
        </p:grpSpPr>
        <p:sp>
          <p:nvSpPr>
            <p:cNvPr id="1573" name="Google Shape;1573;p51"/>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51"/>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51"/>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51"/>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51"/>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51"/>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51"/>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51"/>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1" name="Google Shape;1581;p51"/>
          <p:cNvGrpSpPr/>
          <p:nvPr/>
        </p:nvGrpSpPr>
        <p:grpSpPr>
          <a:xfrm>
            <a:off x="3113215" y="4378543"/>
            <a:ext cx="1079865" cy="445620"/>
            <a:chOff x="2571250" y="5664711"/>
            <a:chExt cx="1439820" cy="594160"/>
          </a:xfrm>
        </p:grpSpPr>
        <p:sp>
          <p:nvSpPr>
            <p:cNvPr id="1582" name="Google Shape;1582;p51"/>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3" name="Google Shape;1583;p51"/>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4" name="Google Shape;1584;p51"/>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5" name="Google Shape;1585;p51"/>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6" name="Google Shape;1586;p51"/>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7" name="Google Shape;1587;p51"/>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8" name="Google Shape;1588;p51"/>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9" name="Google Shape;1589;p51"/>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0" name="Google Shape;1590;p51"/>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51"/>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2" name="Google Shape;1592;p51"/>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51"/>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4" name="Google Shape;1594;p51"/>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51"/>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6" name="Google Shape;1596;p51"/>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7" name="Google Shape;1597;p51"/>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8" name="Google Shape;1598;p51"/>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9" name="Google Shape;1599;p51"/>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0" name="Google Shape;1600;p51"/>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1" name="Google Shape;1601;p51"/>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2" name="Google Shape;1602;p51"/>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3" name="Google Shape;1603;p51"/>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4" name="Google Shape;1604;p51"/>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5" name="Google Shape;1605;p51"/>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06" name="Google Shape;1606;p51"/>
          <p:cNvGrpSpPr/>
          <p:nvPr/>
        </p:nvGrpSpPr>
        <p:grpSpPr>
          <a:xfrm>
            <a:off x="4738984" y="4378335"/>
            <a:ext cx="642470" cy="446036"/>
            <a:chOff x="6332670" y="5663946"/>
            <a:chExt cx="856627" cy="594715"/>
          </a:xfrm>
        </p:grpSpPr>
        <p:grpSp>
          <p:nvGrpSpPr>
            <p:cNvPr id="1607" name="Google Shape;1607;p51"/>
            <p:cNvGrpSpPr/>
            <p:nvPr/>
          </p:nvGrpSpPr>
          <p:grpSpPr>
            <a:xfrm>
              <a:off x="6392364" y="5663946"/>
              <a:ext cx="796933" cy="185801"/>
              <a:chOff x="3321050" y="1066800"/>
              <a:chExt cx="6505573" cy="1508125"/>
            </a:xfrm>
          </p:grpSpPr>
          <p:sp>
            <p:nvSpPr>
              <p:cNvPr id="1608" name="Google Shape;1608;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51"/>
            <p:cNvGrpSpPr/>
            <p:nvPr/>
          </p:nvGrpSpPr>
          <p:grpSpPr>
            <a:xfrm flipH="1">
              <a:off x="6332670" y="5868403"/>
              <a:ext cx="796933" cy="185801"/>
              <a:chOff x="3321050" y="1066800"/>
              <a:chExt cx="6505573" cy="1508125"/>
            </a:xfrm>
          </p:grpSpPr>
          <p:sp>
            <p:nvSpPr>
              <p:cNvPr id="1611" name="Google Shape;1611;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3" name="Google Shape;1613;p51"/>
            <p:cNvGrpSpPr/>
            <p:nvPr/>
          </p:nvGrpSpPr>
          <p:grpSpPr>
            <a:xfrm>
              <a:off x="6392364" y="6072860"/>
              <a:ext cx="796933" cy="185801"/>
              <a:chOff x="3321050" y="1066800"/>
              <a:chExt cx="6505573" cy="1508125"/>
            </a:xfrm>
          </p:grpSpPr>
          <p:sp>
            <p:nvSpPr>
              <p:cNvPr id="1614" name="Google Shape;1614;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16" name="Google Shape;1616;p51"/>
          <p:cNvSpPr txBox="1">
            <a:spLocks noGrp="1"/>
          </p:cNvSpPr>
          <p:nvPr>
            <p:ph type="title"/>
          </p:nvPr>
        </p:nvSpPr>
        <p:spPr>
          <a:xfrm>
            <a:off x="277425" y="249075"/>
            <a:ext cx="7433400" cy="39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Diagrams and infographics</a:t>
            </a:r>
            <a:endParaRPr sz="2000"/>
          </a:p>
        </p:txBody>
      </p:sp>
      <p:sp>
        <p:nvSpPr>
          <p:cNvPr id="1617" name="Google Shape;1617;p5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grpSp>
        <p:nvGrpSpPr>
          <p:cNvPr id="1618" name="Google Shape;1618;p51"/>
          <p:cNvGrpSpPr/>
          <p:nvPr/>
        </p:nvGrpSpPr>
        <p:grpSpPr>
          <a:xfrm>
            <a:off x="1018483" y="4379878"/>
            <a:ext cx="445738" cy="442950"/>
            <a:chOff x="1442627" y="5710929"/>
            <a:chExt cx="594318" cy="590600"/>
          </a:xfrm>
        </p:grpSpPr>
        <p:sp>
          <p:nvSpPr>
            <p:cNvPr id="1619" name="Google Shape;1619;p51"/>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51"/>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51"/>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51"/>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1626"/>
        <p:cNvGrpSpPr/>
        <p:nvPr/>
      </p:nvGrpSpPr>
      <p:grpSpPr>
        <a:xfrm>
          <a:off x="0" y="0"/>
          <a:ext cx="0" cy="0"/>
          <a:chOff x="0" y="0"/>
          <a:chExt cx="0" cy="0"/>
        </a:xfrm>
      </p:grpSpPr>
      <p:sp>
        <p:nvSpPr>
          <p:cNvPr id="1627" name="Google Shape;1627;p52"/>
          <p:cNvSpPr txBox="1"/>
          <p:nvPr/>
        </p:nvSpPr>
        <p:spPr>
          <a:xfrm>
            <a:off x="808100" y="8380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Karla"/>
                <a:ea typeface="Karla"/>
                <a:cs typeface="Karla"/>
                <a:sym typeface="Karla"/>
              </a:rPr>
              <a:t>You can also use any emoji as an icon!</a:t>
            </a:r>
            <a:endParaRPr b="1">
              <a:solidFill>
                <a:srgbClr val="FFFFFF"/>
              </a:solidFill>
              <a:latin typeface="Karla"/>
              <a:ea typeface="Karla"/>
              <a:cs typeface="Karla"/>
              <a:sym typeface="Karla"/>
            </a:endParaRPr>
          </a:p>
          <a:p>
            <a:pPr marL="0" lvl="0" indent="0" algn="l" rtl="0">
              <a:spcBef>
                <a:spcPts val="0"/>
              </a:spcBef>
              <a:spcAft>
                <a:spcPts val="0"/>
              </a:spcAft>
              <a:buNone/>
            </a:pPr>
            <a:r>
              <a:rPr lang="en">
                <a:solidFill>
                  <a:srgbClr val="FFFFFF"/>
                </a:solidFill>
                <a:latin typeface="Karla"/>
                <a:ea typeface="Karla"/>
                <a:cs typeface="Karla"/>
                <a:sym typeface="Karla"/>
              </a:rPr>
              <a:t>And of course it resizes without losing quality.</a:t>
            </a:r>
            <a:endParaRPr>
              <a:solidFill>
                <a:srgbClr val="FFFFFF"/>
              </a:solidFill>
              <a:latin typeface="Karla"/>
              <a:ea typeface="Karla"/>
              <a:cs typeface="Karla"/>
              <a:sym typeface="Karla"/>
            </a:endParaRPr>
          </a:p>
          <a:p>
            <a:pPr marL="0" lvl="0" indent="0" algn="l" rtl="0">
              <a:spcBef>
                <a:spcPts val="0"/>
              </a:spcBef>
              <a:spcAft>
                <a:spcPts val="0"/>
              </a:spcAft>
              <a:buNone/>
            </a:pPr>
            <a:r>
              <a:rPr lang="en">
                <a:solidFill>
                  <a:srgbClr val="FFFFFF"/>
                </a:solidFill>
                <a:latin typeface="Karla"/>
                <a:ea typeface="Karla"/>
                <a:cs typeface="Karla"/>
                <a:sym typeface="Karla"/>
              </a:rPr>
              <a:t>How? Follow Google instructions https://twitter.com/googledocs/status/730087240156643328</a:t>
            </a:r>
            <a:endParaRPr>
              <a:solidFill>
                <a:srgbClr val="FFFFFF"/>
              </a:solidFill>
              <a:latin typeface="Karla"/>
              <a:ea typeface="Karla"/>
              <a:cs typeface="Karla"/>
              <a:sym typeface="Karla"/>
            </a:endParaRPr>
          </a:p>
          <a:p>
            <a:pPr marL="0" lvl="0" indent="0" algn="l" rtl="0">
              <a:spcBef>
                <a:spcPts val="0"/>
              </a:spcBef>
              <a:spcAft>
                <a:spcPts val="0"/>
              </a:spcAft>
              <a:buNone/>
            </a:pPr>
            <a:endParaRPr b="1">
              <a:solidFill>
                <a:srgbClr val="FFFFFF"/>
              </a:solidFill>
              <a:latin typeface="Karla"/>
              <a:ea typeface="Karla"/>
              <a:cs typeface="Karla"/>
              <a:sym typeface="Karla"/>
            </a:endParaRPr>
          </a:p>
        </p:txBody>
      </p:sp>
      <p:sp>
        <p:nvSpPr>
          <p:cNvPr id="1628" name="Google Shape;1628;p52"/>
          <p:cNvSpPr txBox="1"/>
          <p:nvPr/>
        </p:nvSpPr>
        <p:spPr>
          <a:xfrm>
            <a:off x="808100" y="2298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rPr>
              <a:t>✋👆👉👍👤👦👧👨👩👪💃🏃💑❤😂😉😋😒😭👶😸🐟🍒🍔💣📌📖🔨🎃🎈🎨🏈🏰🌏🔌🔑</a:t>
            </a:r>
            <a:r>
              <a:rPr lang="en" sz="2400">
                <a:solidFill>
                  <a:srgbClr val="FFFFFF"/>
                </a:solidFill>
                <a:highlight>
                  <a:srgbClr val="000000"/>
                </a:highlight>
                <a:latin typeface="Karla"/>
                <a:ea typeface="Karla"/>
                <a:cs typeface="Karla"/>
                <a:sym typeface="Karla"/>
              </a:rPr>
              <a:t> and many more...</a:t>
            </a:r>
            <a:endParaRPr sz="2400">
              <a:solidFill>
                <a:srgbClr val="FFFFFF"/>
              </a:solidFill>
              <a:highlight>
                <a:srgbClr val="000000"/>
              </a:highlight>
              <a:latin typeface="Karla"/>
              <a:ea typeface="Karla"/>
              <a:cs typeface="Karla"/>
              <a:sym typeface="Karla"/>
            </a:endParaRPr>
          </a:p>
        </p:txBody>
      </p:sp>
      <p:sp>
        <p:nvSpPr>
          <p:cNvPr id="1629" name="Google Shape;1629;p5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33"/>
        <p:cNvGrpSpPr/>
        <p:nvPr/>
      </p:nvGrpSpPr>
      <p:grpSpPr>
        <a:xfrm>
          <a:off x="0" y="0"/>
          <a:ext cx="0" cy="0"/>
          <a:chOff x="0" y="0"/>
          <a:chExt cx="0" cy="0"/>
        </a:xfrm>
      </p:grpSpPr>
      <p:pic>
        <p:nvPicPr>
          <p:cNvPr id="1634" name="Google Shape;1634;p53">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35" name="Google Shape;1635;p53"/>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36" name="Google Shape;1636;p53"/>
          <p:cNvGrpSpPr/>
          <p:nvPr/>
        </p:nvGrpSpPr>
        <p:grpSpPr>
          <a:xfrm>
            <a:off x="690575" y="3290132"/>
            <a:ext cx="7762851" cy="892418"/>
            <a:chOff x="801125" y="3213932"/>
            <a:chExt cx="7762851" cy="892418"/>
          </a:xfrm>
        </p:grpSpPr>
        <p:grpSp>
          <p:nvGrpSpPr>
            <p:cNvPr id="1637" name="Google Shape;1637;p53"/>
            <p:cNvGrpSpPr/>
            <p:nvPr/>
          </p:nvGrpSpPr>
          <p:grpSpPr>
            <a:xfrm>
              <a:off x="4845759" y="3213932"/>
              <a:ext cx="1695900" cy="892418"/>
              <a:chOff x="4845759" y="3213932"/>
              <a:chExt cx="1695900" cy="892418"/>
            </a:xfrm>
          </p:grpSpPr>
          <p:sp>
            <p:nvSpPr>
              <p:cNvPr id="1638" name="Google Shape;1638;p53"/>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39" name="Google Shape;1639;p53"/>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0" name="Google Shape;1640;p53"/>
            <p:cNvGrpSpPr/>
            <p:nvPr/>
          </p:nvGrpSpPr>
          <p:grpSpPr>
            <a:xfrm>
              <a:off x="2823442" y="3214222"/>
              <a:ext cx="1695900" cy="892128"/>
              <a:chOff x="2823442" y="3214222"/>
              <a:chExt cx="1695900" cy="892128"/>
            </a:xfrm>
          </p:grpSpPr>
          <p:sp>
            <p:nvSpPr>
              <p:cNvPr id="1641" name="Google Shape;1641;p53"/>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42" name="Google Shape;1642;p53"/>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3" name="Google Shape;1643;p53"/>
            <p:cNvGrpSpPr/>
            <p:nvPr/>
          </p:nvGrpSpPr>
          <p:grpSpPr>
            <a:xfrm>
              <a:off x="6868076" y="3213932"/>
              <a:ext cx="1695900" cy="892418"/>
              <a:chOff x="6868076" y="3213932"/>
              <a:chExt cx="1695900" cy="892418"/>
            </a:xfrm>
          </p:grpSpPr>
          <p:sp>
            <p:nvSpPr>
              <p:cNvPr id="1644" name="Google Shape;1644;p53"/>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45" name="Google Shape;1645;p53"/>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6" name="Google Shape;1646;p53"/>
            <p:cNvGrpSpPr/>
            <p:nvPr/>
          </p:nvGrpSpPr>
          <p:grpSpPr>
            <a:xfrm>
              <a:off x="801125" y="3214206"/>
              <a:ext cx="1695900" cy="892144"/>
              <a:chOff x="801125" y="3214206"/>
              <a:chExt cx="1695900" cy="892144"/>
            </a:xfrm>
          </p:grpSpPr>
          <p:sp>
            <p:nvSpPr>
              <p:cNvPr id="1647" name="Google Shape;1647;p53"/>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48" name="Google Shape;1648;p53"/>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Immagine 6">
            <a:extLst>
              <a:ext uri="{FF2B5EF4-FFF2-40B4-BE49-F238E27FC236}">
                <a16:creationId xmlns:a16="http://schemas.microsoft.com/office/drawing/2014/main" id="{253498EE-93C6-1948-E2C9-98DBFA03C5A0}"/>
              </a:ext>
            </a:extLst>
          </p:cNvPr>
          <p:cNvPicPr>
            <a:picLocks noChangeAspect="1"/>
          </p:cNvPicPr>
          <p:nvPr/>
        </p:nvPicPr>
        <p:blipFill>
          <a:blip r:embed="rId3"/>
          <a:stretch>
            <a:fillRect/>
          </a:stretch>
        </p:blipFill>
        <p:spPr>
          <a:xfrm>
            <a:off x="4395200" y="2391902"/>
            <a:ext cx="353599" cy="359695"/>
          </a:xfrm>
          <a:prstGeom prst="rect">
            <a:avLst/>
          </a:prstGeom>
        </p:spPr>
      </p:pic>
      <p:grpSp>
        <p:nvGrpSpPr>
          <p:cNvPr id="2" name="Google Shape;1090;p50">
            <a:extLst>
              <a:ext uri="{FF2B5EF4-FFF2-40B4-BE49-F238E27FC236}">
                <a16:creationId xmlns:a16="http://schemas.microsoft.com/office/drawing/2014/main" id="{751110DF-3B90-AC15-79C3-734C6D2C9625}"/>
              </a:ext>
            </a:extLst>
          </p:cNvPr>
          <p:cNvGrpSpPr/>
          <p:nvPr/>
        </p:nvGrpSpPr>
        <p:grpSpPr>
          <a:xfrm>
            <a:off x="5499604" y="2076574"/>
            <a:ext cx="215966" cy="342399"/>
            <a:chOff x="6718575" y="2318625"/>
            <a:chExt cx="256950" cy="407375"/>
          </a:xfrm>
          <a:solidFill>
            <a:schemeClr val="tx1"/>
          </a:solidFill>
        </p:grpSpPr>
        <p:sp>
          <p:nvSpPr>
            <p:cNvPr id="3" name="Google Shape;1091;p50">
              <a:extLst>
                <a:ext uri="{FF2B5EF4-FFF2-40B4-BE49-F238E27FC236}">
                  <a16:creationId xmlns:a16="http://schemas.microsoft.com/office/drawing/2014/main" id="{E81FAD14-F6A0-5970-896C-CAF6E7B535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p50">
              <a:extLst>
                <a:ext uri="{FF2B5EF4-FFF2-40B4-BE49-F238E27FC236}">
                  <a16:creationId xmlns:a16="http://schemas.microsoft.com/office/drawing/2014/main" id="{D181670E-0EFC-B61D-45F8-ACAD48C77693}"/>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3;p50">
              <a:extLst>
                <a:ext uri="{FF2B5EF4-FFF2-40B4-BE49-F238E27FC236}">
                  <a16:creationId xmlns:a16="http://schemas.microsoft.com/office/drawing/2014/main" id="{CAA43906-9445-363D-8D9B-A552EB9A8B7B}"/>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4;p50">
              <a:extLst>
                <a:ext uri="{FF2B5EF4-FFF2-40B4-BE49-F238E27FC236}">
                  <a16:creationId xmlns:a16="http://schemas.microsoft.com/office/drawing/2014/main" id="{80F126DA-A890-AB47-1597-E9E7755207B9}"/>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0">
              <a:extLst>
                <a:ext uri="{FF2B5EF4-FFF2-40B4-BE49-F238E27FC236}">
                  <a16:creationId xmlns:a16="http://schemas.microsoft.com/office/drawing/2014/main" id="{3A30FE2E-1CC2-3BE9-1F3B-4CDBB5198D2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6;p50">
              <a:extLst>
                <a:ext uri="{FF2B5EF4-FFF2-40B4-BE49-F238E27FC236}">
                  <a16:creationId xmlns:a16="http://schemas.microsoft.com/office/drawing/2014/main" id="{C51AE17F-57A0-CD24-CAE2-4D022FC55221}"/>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7;p50">
              <a:extLst>
                <a:ext uri="{FF2B5EF4-FFF2-40B4-BE49-F238E27FC236}">
                  <a16:creationId xmlns:a16="http://schemas.microsoft.com/office/drawing/2014/main" id="{1DA424BE-9D98-91C1-FBC6-A7C1DB63CDD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8;p50">
              <a:extLst>
                <a:ext uri="{FF2B5EF4-FFF2-40B4-BE49-F238E27FC236}">
                  <a16:creationId xmlns:a16="http://schemas.microsoft.com/office/drawing/2014/main" id="{3E8743DA-B06C-EDD5-1B44-FDA16E901FCD}"/>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90;p50">
            <a:extLst>
              <a:ext uri="{FF2B5EF4-FFF2-40B4-BE49-F238E27FC236}">
                <a16:creationId xmlns:a16="http://schemas.microsoft.com/office/drawing/2014/main" id="{FEA8B048-2A0D-C200-76B2-C7B7A4F7E1C4}"/>
              </a:ext>
            </a:extLst>
          </p:cNvPr>
          <p:cNvGrpSpPr/>
          <p:nvPr/>
        </p:nvGrpSpPr>
        <p:grpSpPr>
          <a:xfrm>
            <a:off x="834521" y="594200"/>
            <a:ext cx="215966" cy="342399"/>
            <a:chOff x="6718575" y="2318625"/>
            <a:chExt cx="256950" cy="407375"/>
          </a:xfrm>
        </p:grpSpPr>
        <p:sp>
          <p:nvSpPr>
            <p:cNvPr id="18" name="Google Shape;1091;p50">
              <a:extLst>
                <a:ext uri="{FF2B5EF4-FFF2-40B4-BE49-F238E27FC236}">
                  <a16:creationId xmlns:a16="http://schemas.microsoft.com/office/drawing/2014/main" id="{4F6680C4-FDEE-ED2F-9FB6-EB51E24BCE66}"/>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2;p50">
              <a:extLst>
                <a:ext uri="{FF2B5EF4-FFF2-40B4-BE49-F238E27FC236}">
                  <a16:creationId xmlns:a16="http://schemas.microsoft.com/office/drawing/2014/main" id="{05C3AA28-2E86-7061-4A66-AFCE6C3E578D}"/>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3;p50">
              <a:extLst>
                <a:ext uri="{FF2B5EF4-FFF2-40B4-BE49-F238E27FC236}">
                  <a16:creationId xmlns:a16="http://schemas.microsoft.com/office/drawing/2014/main" id="{B97B9684-7217-B6F3-47BF-7DEF11F0FC0D}"/>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4;p50">
              <a:extLst>
                <a:ext uri="{FF2B5EF4-FFF2-40B4-BE49-F238E27FC236}">
                  <a16:creationId xmlns:a16="http://schemas.microsoft.com/office/drawing/2014/main" id="{25FD8453-8F99-5DBD-0DDD-B7929E34EFCB}"/>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5;p50">
              <a:extLst>
                <a:ext uri="{FF2B5EF4-FFF2-40B4-BE49-F238E27FC236}">
                  <a16:creationId xmlns:a16="http://schemas.microsoft.com/office/drawing/2014/main" id="{AC2AF342-6F7B-A56A-68D1-1D9BDB494EFA}"/>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6;p50">
              <a:extLst>
                <a:ext uri="{FF2B5EF4-FFF2-40B4-BE49-F238E27FC236}">
                  <a16:creationId xmlns:a16="http://schemas.microsoft.com/office/drawing/2014/main" id="{6155FCDB-09D2-F387-5E59-A99D2ED35D8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7;p50">
              <a:extLst>
                <a:ext uri="{FF2B5EF4-FFF2-40B4-BE49-F238E27FC236}">
                  <a16:creationId xmlns:a16="http://schemas.microsoft.com/office/drawing/2014/main" id="{7802901B-0A38-F853-B3A8-E054D80123A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8;p50">
              <a:extLst>
                <a:ext uri="{FF2B5EF4-FFF2-40B4-BE49-F238E27FC236}">
                  <a16:creationId xmlns:a16="http://schemas.microsoft.com/office/drawing/2014/main" id="{9D6EB581-6935-48F5-486C-BEA6A009DEE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itolo 26">
            <a:extLst>
              <a:ext uri="{FF2B5EF4-FFF2-40B4-BE49-F238E27FC236}">
                <a16:creationId xmlns:a16="http://schemas.microsoft.com/office/drawing/2014/main" id="{DFF2B60C-BDB1-6B76-DFD4-DCF048969AC5}"/>
              </a:ext>
            </a:extLst>
          </p:cNvPr>
          <p:cNvSpPr>
            <a:spLocks noGrp="1"/>
          </p:cNvSpPr>
          <p:nvPr>
            <p:ph type="title"/>
          </p:nvPr>
        </p:nvSpPr>
        <p:spPr>
          <a:xfrm>
            <a:off x="942504" y="1052249"/>
            <a:ext cx="5790559" cy="3497051"/>
          </a:xfrm>
        </p:spPr>
        <p:txBody>
          <a:bodyPr anchor="t"/>
          <a:lstStyle/>
          <a:p>
            <a:r>
              <a:rPr lang="it-IT" sz="1400" b="0">
                <a:solidFill>
                  <a:schemeClr val="tx1"/>
                </a:solidFill>
                <a:latin typeface="Karla" pitchFamily="2" charset="0"/>
              </a:rPr>
              <a:t>Gli </a:t>
            </a:r>
            <a:r>
              <a:rPr lang="it-IT" sz="1400">
                <a:solidFill>
                  <a:schemeClr val="tx1"/>
                </a:solidFill>
                <a:latin typeface="Karla" pitchFamily="2" charset="0"/>
              </a:rPr>
              <a:t>eventi</a:t>
            </a:r>
            <a:r>
              <a:rPr lang="it-IT" sz="1400" b="0">
                <a:solidFill>
                  <a:schemeClr val="tx1"/>
                </a:solidFill>
                <a:latin typeface="Karla" pitchFamily="2" charset="0"/>
              </a:rPr>
              <a:t> che possono verificarsi sono di 4 tipologie (di cui solamente i primi due modificano lo stato del sistema):</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	1.  </a:t>
            </a:r>
            <a:r>
              <a:rPr lang="it-IT" sz="1400">
                <a:solidFill>
                  <a:schemeClr val="tx1"/>
                </a:solidFill>
                <a:latin typeface="Karla" pitchFamily="2" charset="0"/>
              </a:rPr>
              <a:t>Arrivo</a:t>
            </a:r>
            <a:r>
              <a:rPr lang="it-IT" sz="1400" b="0">
                <a:solidFill>
                  <a:schemeClr val="tx1"/>
                </a:solidFill>
                <a:latin typeface="Karla" pitchFamily="2" charset="0"/>
              </a:rPr>
              <a:t> di un nuovo job (utente) ad un centro</a:t>
            </a:r>
            <a:br>
              <a:rPr lang="it-IT" sz="1400" b="0">
                <a:solidFill>
                  <a:schemeClr val="tx1"/>
                </a:solidFill>
                <a:latin typeface="Karla" pitchFamily="2" charset="0"/>
              </a:rPr>
            </a:br>
            <a:r>
              <a:rPr lang="it-IT" sz="1400" b="0">
                <a:solidFill>
                  <a:schemeClr val="tx1"/>
                </a:solidFill>
                <a:latin typeface="Karla" pitchFamily="2" charset="0"/>
              </a:rPr>
              <a:t>	2. </a:t>
            </a:r>
            <a:r>
              <a:rPr lang="it-IT" sz="1400">
                <a:solidFill>
                  <a:schemeClr val="tx1"/>
                </a:solidFill>
                <a:latin typeface="Karla" pitchFamily="2" charset="0"/>
              </a:rPr>
              <a:t>Completamento</a:t>
            </a:r>
            <a:r>
              <a:rPr lang="it-IT" sz="1400" b="0">
                <a:solidFill>
                  <a:schemeClr val="tx1"/>
                </a:solidFill>
                <a:latin typeface="Karla" pitchFamily="2" charset="0"/>
              </a:rPr>
              <a:t> del servizio di un job presso un centro</a:t>
            </a:r>
            <a:br>
              <a:rPr lang="it-IT" sz="1400" b="0">
                <a:solidFill>
                  <a:schemeClr val="tx1"/>
                </a:solidFill>
                <a:latin typeface="Karla" pitchFamily="2" charset="0"/>
              </a:rPr>
            </a:br>
            <a:r>
              <a:rPr lang="it-IT" sz="1400" b="0">
                <a:solidFill>
                  <a:schemeClr val="tx1"/>
                </a:solidFill>
                <a:latin typeface="Karla" pitchFamily="2" charset="0"/>
              </a:rPr>
              <a:t>	3. Inizio proiezione spot pubblicitari </a:t>
            </a:r>
            <a:br>
              <a:rPr lang="it-IT" sz="1400" b="0">
                <a:solidFill>
                  <a:schemeClr val="tx1"/>
                </a:solidFill>
                <a:latin typeface="Karla" pitchFamily="2" charset="0"/>
              </a:rPr>
            </a:br>
            <a:r>
              <a:rPr lang="it-IT" sz="1400" b="0">
                <a:solidFill>
                  <a:schemeClr val="tx1"/>
                </a:solidFill>
                <a:latin typeface="Karla" pitchFamily="2" charset="0"/>
              </a:rPr>
              <a:t>	4. Inizio proiezione film </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Il </a:t>
            </a:r>
            <a:r>
              <a:rPr lang="it-IT" sz="1400">
                <a:solidFill>
                  <a:schemeClr val="tx1"/>
                </a:solidFill>
                <a:latin typeface="Karla" pitchFamily="2" charset="0"/>
              </a:rPr>
              <a:t>profitto</a:t>
            </a:r>
            <a:r>
              <a:rPr lang="it-IT" sz="1400" b="0">
                <a:solidFill>
                  <a:schemeClr val="tx1"/>
                </a:solidFill>
                <a:latin typeface="Karla" pitchFamily="2" charset="0"/>
              </a:rPr>
              <a:t> del cinema deriva dalla vendita dei biglietti e dalla vendita di cibi e bevande presso l’area food. </a:t>
            </a:r>
            <a:br>
              <a:rPr lang="it-IT" sz="1400" b="0">
                <a:solidFill>
                  <a:schemeClr val="tx1"/>
                </a:solidFill>
                <a:latin typeface="Karla" pitchFamily="2" charset="0"/>
              </a:rPr>
            </a:br>
            <a:r>
              <a:rPr lang="it-IT" sz="1400" b="0">
                <a:solidFill>
                  <a:schemeClr val="tx1"/>
                </a:solidFill>
                <a:latin typeface="Karla" pitchFamily="2" charset="0"/>
              </a:rPr>
              <a:t>I dati relativi a costi, guadagni e personale sono le seguenti:</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	1.  Numero massimo di </a:t>
            </a:r>
            <a:r>
              <a:rPr lang="it-IT" sz="1400">
                <a:solidFill>
                  <a:schemeClr val="tx1"/>
                </a:solidFill>
                <a:latin typeface="Karla" pitchFamily="2" charset="0"/>
              </a:rPr>
              <a:t>dipendenti</a:t>
            </a:r>
            <a:r>
              <a:rPr lang="it-IT" sz="1400" b="0">
                <a:solidFill>
                  <a:schemeClr val="tx1"/>
                </a:solidFill>
                <a:latin typeface="Karla" pitchFamily="2" charset="0"/>
              </a:rPr>
              <a:t> pari a </a:t>
            </a:r>
            <a:r>
              <a:rPr lang="it-IT" sz="1400" b="0">
                <a:solidFill>
                  <a:schemeClr val="accent1"/>
                </a:solidFill>
                <a:latin typeface="Karla" pitchFamily="2" charset="0"/>
              </a:rPr>
              <a:t>13</a:t>
            </a:r>
            <a:br>
              <a:rPr lang="it-IT" sz="1400" b="0">
                <a:solidFill>
                  <a:schemeClr val="tx1"/>
                </a:solidFill>
                <a:latin typeface="Karla" pitchFamily="2" charset="0"/>
              </a:rPr>
            </a:br>
            <a:r>
              <a:rPr lang="it-IT" sz="1400" b="0">
                <a:solidFill>
                  <a:schemeClr val="tx1"/>
                </a:solidFill>
                <a:latin typeface="Karla" pitchFamily="2" charset="0"/>
              </a:rPr>
              <a:t>	2. Stipendio di ogni dipendente €</a:t>
            </a:r>
            <a:r>
              <a:rPr lang="it-IT" sz="1400" b="0">
                <a:solidFill>
                  <a:schemeClr val="accent1"/>
                </a:solidFill>
                <a:latin typeface="Karla" pitchFamily="2" charset="0"/>
              </a:rPr>
              <a:t>7.00</a:t>
            </a:r>
            <a:r>
              <a:rPr lang="it-IT" sz="1400" b="0">
                <a:solidFill>
                  <a:schemeClr val="tx1"/>
                </a:solidFill>
                <a:latin typeface="Karla" pitchFamily="2" charset="0"/>
              </a:rPr>
              <a:t>/ora</a:t>
            </a:r>
            <a:br>
              <a:rPr lang="it-IT" sz="1400">
                <a:solidFill>
                  <a:schemeClr val="tx1"/>
                </a:solidFill>
                <a:latin typeface="Karla" pitchFamily="2" charset="0"/>
              </a:rPr>
            </a:br>
            <a:r>
              <a:rPr lang="it-IT" sz="1400">
                <a:solidFill>
                  <a:schemeClr val="tx1"/>
                </a:solidFill>
                <a:latin typeface="Karla" pitchFamily="2" charset="0"/>
              </a:rPr>
              <a:t>	</a:t>
            </a:r>
            <a:r>
              <a:rPr lang="it-IT" sz="1400" b="0">
                <a:solidFill>
                  <a:schemeClr val="tx1"/>
                </a:solidFill>
                <a:latin typeface="Karla" pitchFamily="2" charset="0"/>
              </a:rPr>
              <a:t>3. Costo medio </a:t>
            </a:r>
            <a:r>
              <a:rPr lang="it-IT" sz="1400">
                <a:solidFill>
                  <a:schemeClr val="tx1"/>
                </a:solidFill>
                <a:latin typeface="Karla" pitchFamily="2" charset="0"/>
              </a:rPr>
              <a:t>bevanda</a:t>
            </a:r>
            <a:r>
              <a:rPr lang="it-IT" sz="1400" b="0">
                <a:solidFill>
                  <a:schemeClr val="tx1"/>
                </a:solidFill>
                <a:latin typeface="Karla" pitchFamily="2" charset="0"/>
              </a:rPr>
              <a:t> €</a:t>
            </a:r>
            <a:r>
              <a:rPr lang="it-IT" sz="1400" b="0">
                <a:solidFill>
                  <a:schemeClr val="accent1"/>
                </a:solidFill>
                <a:latin typeface="Karla" pitchFamily="2" charset="0"/>
              </a:rPr>
              <a:t>2.50</a:t>
            </a:r>
            <a:r>
              <a:rPr lang="it-IT" sz="1400" b="0">
                <a:solidFill>
                  <a:schemeClr val="tx1"/>
                </a:solidFill>
                <a:latin typeface="Karla" pitchFamily="2" charset="0"/>
              </a:rPr>
              <a:t>, pop corn €</a:t>
            </a:r>
            <a:r>
              <a:rPr lang="it-IT" sz="1400" b="0">
                <a:solidFill>
                  <a:schemeClr val="accent1"/>
                </a:solidFill>
                <a:latin typeface="Karla" pitchFamily="2" charset="0"/>
              </a:rPr>
              <a:t>3.50</a:t>
            </a:r>
            <a:br>
              <a:rPr lang="it-IT" sz="1400" b="0">
                <a:solidFill>
                  <a:schemeClr val="tx1"/>
                </a:solidFill>
                <a:latin typeface="Karla" pitchFamily="2" charset="0"/>
              </a:rPr>
            </a:br>
            <a:r>
              <a:rPr lang="it-IT" sz="1400" b="0">
                <a:solidFill>
                  <a:schemeClr val="tx1"/>
                </a:solidFill>
                <a:latin typeface="Karla" pitchFamily="2" charset="0"/>
              </a:rPr>
              <a:t>	4. Costo </a:t>
            </a:r>
            <a:r>
              <a:rPr lang="it-IT" sz="1400">
                <a:solidFill>
                  <a:schemeClr val="tx1"/>
                </a:solidFill>
                <a:latin typeface="Karla" pitchFamily="2" charset="0"/>
              </a:rPr>
              <a:t>biglietto</a:t>
            </a:r>
            <a:r>
              <a:rPr lang="it-IT" sz="1400" b="0">
                <a:solidFill>
                  <a:schemeClr val="tx1"/>
                </a:solidFill>
                <a:latin typeface="Karla" pitchFamily="2" charset="0"/>
              </a:rPr>
              <a:t> €</a:t>
            </a:r>
            <a:r>
              <a:rPr lang="it-IT" sz="1400" b="0">
                <a:solidFill>
                  <a:schemeClr val="accent1"/>
                </a:solidFill>
                <a:latin typeface="Karla" pitchFamily="2" charset="0"/>
              </a:rPr>
              <a:t>7.00</a:t>
            </a:r>
            <a:br>
              <a:rPr lang="it-IT" sz="1400" b="0">
                <a:solidFill>
                  <a:schemeClr val="tx1"/>
                </a:solidFill>
                <a:latin typeface="Karla" pitchFamily="2" charset="0"/>
              </a:rPr>
            </a:br>
            <a:r>
              <a:rPr lang="it-IT" sz="1400" b="0">
                <a:solidFill>
                  <a:schemeClr val="tx1"/>
                </a:solidFill>
                <a:latin typeface="Karla" pitchFamily="2" charset="0"/>
              </a:rPr>
              <a:t>	5. Spesa media del cinema per l’area food €</a:t>
            </a:r>
            <a:r>
              <a:rPr lang="it-IT" sz="1400" b="0">
                <a:solidFill>
                  <a:schemeClr val="accent1"/>
                </a:solidFill>
                <a:latin typeface="Karla" pitchFamily="2" charset="0"/>
              </a:rPr>
              <a:t>250</a:t>
            </a:r>
            <a:r>
              <a:rPr lang="it-IT" sz="1400" b="0">
                <a:solidFill>
                  <a:schemeClr val="tx1"/>
                </a:solidFill>
                <a:latin typeface="Karla" pitchFamily="2" charset="0"/>
              </a:rPr>
              <a:t> per fascia</a:t>
            </a:r>
            <a:br>
              <a:rPr lang="it-IT" sz="1400" b="0">
                <a:solidFill>
                  <a:schemeClr val="tx1"/>
                </a:solidFill>
                <a:latin typeface="Karla" pitchFamily="2" charset="0"/>
              </a:rPr>
            </a:br>
            <a:endParaRPr lang="it-IT" sz="1400" b="0">
              <a:solidFill>
                <a:schemeClr val="tx1"/>
              </a:solidFill>
              <a:latin typeface="Karla" pitchFamily="2" charset="0"/>
            </a:endParaRPr>
          </a:p>
        </p:txBody>
      </p:sp>
    </p:spTree>
    <p:extLst>
      <p:ext uri="{BB962C8B-B14F-4D97-AF65-F5344CB8AC3E}">
        <p14:creationId xmlns:p14="http://schemas.microsoft.com/office/powerpoint/2010/main" val="30971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3.</a:t>
            </a:r>
            <a:endParaRPr sz="7200">
              <a:solidFill>
                <a:schemeClr val="accent1"/>
              </a:solidFill>
            </a:endParaRPr>
          </a:p>
          <a:p>
            <a:pPr marL="0" lvl="0" indent="0" algn="l" rtl="0">
              <a:spcBef>
                <a:spcPts val="0"/>
              </a:spcBef>
              <a:spcAft>
                <a:spcPts val="0"/>
              </a:spcAft>
              <a:buNone/>
            </a:pPr>
            <a:r>
              <a:rPr lang="en">
                <a:solidFill>
                  <a:schemeClr val="tx1"/>
                </a:solidFill>
              </a:rPr>
              <a:t>MODELLO DELLE SPECIFICHE</a:t>
            </a:r>
            <a:endParaRPr>
              <a:solidFill>
                <a:schemeClr val="tx1"/>
              </a:solidFill>
            </a:endParaRPr>
          </a:p>
        </p:txBody>
      </p:sp>
    </p:spTree>
    <p:extLst>
      <p:ext uri="{BB962C8B-B14F-4D97-AF65-F5344CB8AC3E}">
        <p14:creationId xmlns:p14="http://schemas.microsoft.com/office/powerpoint/2010/main" val="105037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952500" y="1251284"/>
            <a:ext cx="4801500" cy="7858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I dati utilizzati come input per il modello sono stati ottenuti a partire da un’intervista al titolare del cinema, il quale ci ha fornito il seguente dataset:</a:t>
            </a:r>
            <a:endParaRPr sz="1400" b="0">
              <a:solidFill>
                <a:schemeClr val="tx1"/>
              </a:solidFill>
              <a:latin typeface="Karla" pitchFamily="2" charset="0"/>
            </a:endParaRPr>
          </a:p>
        </p:txBody>
      </p:sp>
      <p:graphicFrame>
        <p:nvGraphicFramePr>
          <p:cNvPr id="231" name="Google Shape;231;p27"/>
          <p:cNvGraphicFramePr/>
          <p:nvPr>
            <p:extLst>
              <p:ext uri="{D42A27DB-BD31-4B8C-83A1-F6EECF244321}">
                <p14:modId xmlns:p14="http://schemas.microsoft.com/office/powerpoint/2010/main" val="2871050555"/>
              </p:ext>
            </p:extLst>
          </p:nvPr>
        </p:nvGraphicFramePr>
        <p:xfrm>
          <a:off x="952500" y="2186963"/>
          <a:ext cx="5850915" cy="1565455"/>
        </p:xfrm>
        <a:graphic>
          <a:graphicData uri="http://schemas.openxmlformats.org/drawingml/2006/table">
            <a:tbl>
              <a:tblPr>
                <a:noFill/>
                <a:tableStyleId>{79C08C98-0C33-4979-9066-DB2A27208FE7}</a:tableStyleId>
              </a:tblPr>
              <a:tblGrid>
                <a:gridCol w="835845">
                  <a:extLst>
                    <a:ext uri="{9D8B030D-6E8A-4147-A177-3AD203B41FA5}">
                      <a16:colId xmlns:a16="http://schemas.microsoft.com/office/drawing/2014/main" val="20000"/>
                    </a:ext>
                  </a:extLst>
                </a:gridCol>
                <a:gridCol w="835845">
                  <a:extLst>
                    <a:ext uri="{9D8B030D-6E8A-4147-A177-3AD203B41FA5}">
                      <a16:colId xmlns:a16="http://schemas.microsoft.com/office/drawing/2014/main" val="20001"/>
                    </a:ext>
                  </a:extLst>
                </a:gridCol>
                <a:gridCol w="835845">
                  <a:extLst>
                    <a:ext uri="{9D8B030D-6E8A-4147-A177-3AD203B41FA5}">
                      <a16:colId xmlns:a16="http://schemas.microsoft.com/office/drawing/2014/main" val="20002"/>
                    </a:ext>
                  </a:extLst>
                </a:gridCol>
                <a:gridCol w="835845">
                  <a:extLst>
                    <a:ext uri="{9D8B030D-6E8A-4147-A177-3AD203B41FA5}">
                      <a16:colId xmlns:a16="http://schemas.microsoft.com/office/drawing/2014/main" val="20003"/>
                    </a:ext>
                  </a:extLst>
                </a:gridCol>
                <a:gridCol w="835845">
                  <a:extLst>
                    <a:ext uri="{9D8B030D-6E8A-4147-A177-3AD203B41FA5}">
                      <a16:colId xmlns:a16="http://schemas.microsoft.com/office/drawing/2014/main" val="3387764292"/>
                    </a:ext>
                  </a:extLst>
                </a:gridCol>
                <a:gridCol w="835845">
                  <a:extLst>
                    <a:ext uri="{9D8B030D-6E8A-4147-A177-3AD203B41FA5}">
                      <a16:colId xmlns:a16="http://schemas.microsoft.com/office/drawing/2014/main" val="3647755179"/>
                    </a:ext>
                  </a:extLst>
                </a:gridCol>
                <a:gridCol w="835845">
                  <a:extLst>
                    <a:ext uri="{9D8B030D-6E8A-4147-A177-3AD203B41FA5}">
                      <a16:colId xmlns:a16="http://schemas.microsoft.com/office/drawing/2014/main" val="40924774"/>
                    </a:ext>
                  </a:extLst>
                </a:gridCol>
              </a:tblGrid>
              <a:tr h="700591">
                <a:tc>
                  <a:txBody>
                    <a:bodyPr/>
                    <a:lstStyle/>
                    <a:p>
                      <a:pPr marL="0" lvl="0" indent="0" algn="ctr" rtl="0">
                        <a:spcBef>
                          <a:spcPts val="0"/>
                        </a:spcBef>
                        <a:spcAft>
                          <a:spcPts val="0"/>
                        </a:spcAft>
                        <a:buNone/>
                      </a:pPr>
                      <a:r>
                        <a:rPr lang="it-IT" sz="900" b="1">
                          <a:solidFill>
                            <a:schemeClr val="tx1">
                              <a:lumMod val="75000"/>
                            </a:schemeClr>
                          </a:solidFill>
                          <a:latin typeface="Karla" pitchFamily="2" charset="0"/>
                          <a:ea typeface="Karla"/>
                          <a:cs typeface="Karla"/>
                          <a:sym typeface="Karla"/>
                        </a:rPr>
                        <a:t>Tipologia di film</a:t>
                      </a:r>
                    </a:p>
                  </a:txBody>
                  <a:tcPr marL="91425" marR="91425" marT="68575" marB="6857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1°fascia oraria </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2°fascia oraria</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3°fascia oraria</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con biglietto online</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che sosta presso l’area food</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che sosta presso l’area gadget</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Cartoni animati</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170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70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30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10%</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70%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40%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Horror</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80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15%</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5%</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Supereroi</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250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300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40%</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80%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25%</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0" name="Google Shape;240;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8" name="Google Shape;230;p27">
            <a:extLst>
              <a:ext uri="{FF2B5EF4-FFF2-40B4-BE49-F238E27FC236}">
                <a16:creationId xmlns:a16="http://schemas.microsoft.com/office/drawing/2014/main" id="{11B132A4-60CB-708A-E518-4EBFB2D2DBA3}"/>
              </a:ext>
            </a:extLst>
          </p:cNvPr>
          <p:cNvSpPr txBox="1">
            <a:spLocks/>
          </p:cNvSpPr>
          <p:nvPr/>
        </p:nvSpPr>
        <p:spPr>
          <a:xfrm>
            <a:off x="952500" y="4545101"/>
            <a:ext cx="4801500" cy="40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9pPr>
          </a:lstStyle>
          <a:p>
            <a:r>
              <a:rPr lang="it-IT" sz="1400" b="0">
                <a:solidFill>
                  <a:schemeClr val="tx1"/>
                </a:solidFill>
                <a:latin typeface="Karla" pitchFamily="2" charset="0"/>
              </a:rPr>
              <a:t>A partire da questo dataset abbiamo ottenuto dei </a:t>
            </a:r>
            <a:r>
              <a:rPr lang="it-IT" sz="1400">
                <a:solidFill>
                  <a:schemeClr val="tx1"/>
                </a:solidFill>
                <a:latin typeface="Karla" pitchFamily="2" charset="0"/>
              </a:rPr>
              <a:t>valori statistici </a:t>
            </a:r>
            <a:r>
              <a:rPr lang="it-IT" sz="1400" b="0">
                <a:solidFill>
                  <a:schemeClr val="tx1"/>
                </a:solidFill>
                <a:latin typeface="Karla" pitchFamily="2" charset="0"/>
              </a:rPr>
              <a:t>per i dati di input necessari, effettuando i dovuti calcoli, per ciascuna fascia oraria.</a:t>
            </a:r>
            <a:br>
              <a:rPr lang="it-IT" sz="1400" b="0">
                <a:solidFill>
                  <a:schemeClr val="tx1"/>
                </a:solidFill>
                <a:latin typeface="Karla" pitchFamily="2" charset="0"/>
              </a:rPr>
            </a:br>
            <a:endParaRPr lang="it-IT" sz="1400" b="0">
              <a:solidFill>
                <a:schemeClr val="tx1"/>
              </a:solidFill>
              <a:latin typeface="Karla" pitchFamily="2" charset="0"/>
            </a:endParaRPr>
          </a:p>
        </p:txBody>
      </p:sp>
      <p:grpSp>
        <p:nvGrpSpPr>
          <p:cNvPr id="2" name="Google Shape;924;p50">
            <a:extLst>
              <a:ext uri="{FF2B5EF4-FFF2-40B4-BE49-F238E27FC236}">
                <a16:creationId xmlns:a16="http://schemas.microsoft.com/office/drawing/2014/main" id="{B27FEFD3-FF65-5BAE-0856-657EF9AC3AF8}"/>
              </a:ext>
            </a:extLst>
          </p:cNvPr>
          <p:cNvGrpSpPr/>
          <p:nvPr/>
        </p:nvGrpSpPr>
        <p:grpSpPr>
          <a:xfrm>
            <a:off x="952500" y="422264"/>
            <a:ext cx="438100" cy="415450"/>
            <a:chOff x="3932350" y="3714775"/>
            <a:chExt cx="439650" cy="319075"/>
          </a:xfrm>
        </p:grpSpPr>
        <p:sp>
          <p:nvSpPr>
            <p:cNvPr id="3" name="Google Shape;925;p50">
              <a:extLst>
                <a:ext uri="{FF2B5EF4-FFF2-40B4-BE49-F238E27FC236}">
                  <a16:creationId xmlns:a16="http://schemas.microsoft.com/office/drawing/2014/main" id="{819A68A0-0CAA-7261-B6A9-761E123E59D0}"/>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C82B4062-3513-11F4-AC80-65A9FF09F29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9B5137A6-D0FA-EDE1-9F46-00508E54E407}"/>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72D70BC8-7665-1F51-DE14-D0D3405BC261}"/>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9;p50">
              <a:extLst>
                <a:ext uri="{FF2B5EF4-FFF2-40B4-BE49-F238E27FC236}">
                  <a16:creationId xmlns:a16="http://schemas.microsoft.com/office/drawing/2014/main" id="{43518C29-BB2A-D216-D1B2-3D8FD791F5C5}"/>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3924084"/>
      </p:ext>
    </p:extLst>
  </p:cSld>
  <p:clrMapOvr>
    <a:masterClrMapping/>
  </p:clrMapOvr>
</p:sld>
</file>

<file path=ppt/theme/theme1.xml><?xml version="1.0" encoding="utf-8"?>
<a:theme xmlns:a="http://schemas.openxmlformats.org/drawingml/2006/main" name="Cadwal template">
  <a:themeElements>
    <a:clrScheme name="Custom 347">
      <a:dk1>
        <a:srgbClr val="999999"/>
      </a:dk1>
      <a:lt1>
        <a:srgbClr val="FFFFFF"/>
      </a:lt1>
      <a:dk2>
        <a:srgbClr val="B7B7B7"/>
      </a:dk2>
      <a:lt2>
        <a:srgbClr val="ECECEC"/>
      </a:lt2>
      <a:accent1>
        <a:srgbClr val="8BC34A"/>
      </a:accent1>
      <a:accent2>
        <a:srgbClr val="CDDC39"/>
      </a:accent2>
      <a:accent3>
        <a:srgbClr val="FFEB3B"/>
      </a:accent3>
      <a:accent4>
        <a:srgbClr val="FFC107"/>
      </a:accent4>
      <a:accent5>
        <a:srgbClr val="FF9800"/>
      </a:accent5>
      <a:accent6>
        <a:srgbClr val="F44336"/>
      </a:accent6>
      <a:hlink>
        <a:srgbClr val="00BCD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TotalTime>
  <Words>3216</Words>
  <Application>Microsoft Office PowerPoint</Application>
  <PresentationFormat>Presentazione su schermo (16:9)</PresentationFormat>
  <Paragraphs>641</Paragraphs>
  <Slides>67</Slides>
  <Notes>64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67</vt:i4>
      </vt:variant>
    </vt:vector>
  </HeadingPairs>
  <TitlesOfParts>
    <vt:vector size="76" baseType="lpstr">
      <vt:lpstr>Karla</vt:lpstr>
      <vt:lpstr>Calibri</vt:lpstr>
      <vt:lpstr>Cambria</vt:lpstr>
      <vt:lpstr>Arial</vt:lpstr>
      <vt:lpstr>Montserrat</vt:lpstr>
      <vt:lpstr>Symbol</vt:lpstr>
      <vt:lpstr>Cambria Math</vt:lpstr>
      <vt:lpstr>Microsoft Sans Serif</vt:lpstr>
      <vt:lpstr>Cadwal template</vt:lpstr>
      <vt:lpstr>PROGETTO PMCSN a.a.2021/22  Gestione di un cinema  Appetito Giulio  Brinati Anastasia</vt:lpstr>
      <vt:lpstr>INTRODUZIONE</vt:lpstr>
      <vt:lpstr>1. OBIETTIVI</vt:lpstr>
      <vt:lpstr>L’obiettivo principale dello studio è quello di massimizzare il profitto da parte del cinema.  Inoltre, si vogliono garantire i seguenti QoS (Quality of Service):</vt:lpstr>
      <vt:lpstr>2. MODELLO CONCETTUALE</vt:lpstr>
      <vt:lpstr>Il sistema è stato modellato tramite la seguente rete di code:  </vt:lpstr>
      <vt:lpstr>Gli eventi che possono verificarsi sono di 4 tipologie (di cui solamente i primi due modificano lo stato del sistema):   1.  Arrivo di un nuovo job (utente) ad un centro  2. Completamento del servizio di un job presso un centro  3. Inizio proiezione spot pubblicitari   4. Inizio proiezione film   Il profitto del cinema deriva dalla vendita dei biglietti e dalla vendita di cibi e bevande presso l’area food.  I dati relativi a costi, guadagni e personale sono le seguenti:   1.  Numero massimo di dipendenti pari a 13  2. Stipendio di ogni dipendente €7.00/ora  3. Costo medio bevanda €2.50, pop corn €3.50  4. Costo biglietto €7.00  5. Spesa media del cinema per l’area food €250 per fascia </vt:lpstr>
      <vt:lpstr>3. MODELLO DELLE SPECIFICHE</vt:lpstr>
      <vt:lpstr>I dati utilizzati come input per il modello sono stati ottenuti a partire da un’intervista al titolare del cinema, il quale ci ha fornito il seguente dataset:</vt:lpstr>
      <vt:lpstr>  </vt:lpstr>
      <vt:lpstr>  </vt:lpstr>
      <vt:lpstr>Presentazione standard di PowerPoint</vt:lpstr>
      <vt:lpstr>4. MODELLO COMPUTAZIONALE</vt:lpstr>
      <vt:lpstr>Presentazione standard di PowerPoint</vt:lpstr>
      <vt:lpstr>Presentazione standard di PowerPoint</vt:lpstr>
      <vt:lpstr>5. VERIFICA</vt:lpstr>
      <vt:lpstr>  </vt:lpstr>
      <vt:lpstr>  </vt:lpstr>
      <vt:lpstr>6. VALIDAZIONE</vt:lpstr>
      <vt:lpstr>  </vt:lpstr>
      <vt:lpstr>7. PROGETTAZIONE DEGLI ESPERIMENTI</vt:lpstr>
      <vt:lpstr>  </vt:lpstr>
      <vt:lpstr>  </vt:lpstr>
      <vt:lpstr>  </vt:lpstr>
      <vt:lpstr>8. ESECUZIONE DELLE SIMULAZIONI</vt:lpstr>
      <vt:lpstr>  </vt:lpstr>
      <vt:lpstr>Presentazione standard di PowerPoint</vt:lpstr>
      <vt:lpstr>Presentazione standard di PowerPoint</vt:lpstr>
      <vt:lpstr>  </vt:lpstr>
      <vt:lpstr>9. MODELLO MIGLIORATIVO</vt:lpstr>
      <vt:lpstr>  </vt:lpstr>
      <vt:lpstr>  </vt:lpstr>
      <vt:lpstr>BIG CONCEPT</vt:lpstr>
      <vt:lpstr>YOU CAN ALSO SPLIT YOUR CONTENT</vt:lpstr>
      <vt:lpstr>IN TWO OR THREE COLUMNS</vt:lpstr>
      <vt:lpstr>A PICTURE IS WORTH A THOUSAND WORDS</vt:lpstr>
      <vt:lpstr>WANT BIG IMPACT? Use big image.</vt:lpstr>
      <vt:lpstr>USE CHARTS TO EXPLAIN YOUR IDEAS</vt:lpstr>
      <vt:lpstr>OR USE DIAGRAMS TO EXPLAIN COMPLEX IDEAS</vt:lpstr>
      <vt:lpstr>AND TABLES TO COMPARE DATA</vt:lpstr>
      <vt:lpstr>MAPS</vt:lpstr>
      <vt:lpstr>89,526,124</vt:lpstr>
      <vt:lpstr>89,526,124$</vt:lpstr>
      <vt:lpstr>OUR PROCESS IS EASY</vt:lpstr>
      <vt:lpstr>OUR PROCESS IS EASY</vt:lpstr>
      <vt:lpstr>LET’S REVIEW SOME CONCEPTS</vt:lpstr>
      <vt:lpstr>Presentazione standard di PowerPoint</vt:lpstr>
      <vt:lpstr>MOBILE PROJECT</vt:lpstr>
      <vt:lpstr>TABLET PROJECT</vt:lpstr>
      <vt:lpstr>DESKTOP PROJECT</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Presentazione standard di PowerPoint</vt:lpstr>
      <vt:lpstr>Diagrams and infographics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PMCSN a.a.2021/22  Gestione di un cinema  Appetito Giulio  Brinati Anastasia</dc:title>
  <dc:creator>Giulio</dc:creator>
  <cp:lastModifiedBy>Anastasia Brinati</cp:lastModifiedBy>
  <cp:revision>10</cp:revision>
  <dcterms:modified xsi:type="dcterms:W3CDTF">2022-09-17T09:38:34Z</dcterms:modified>
</cp:coreProperties>
</file>